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F5F0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87CED4">
              <a:alpha val="2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254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5DC123">
              <a:alpha val="19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05381"/>
              <a:satOff val="14341"/>
              <a:lumOff val="10801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05381"/>
              <a:satOff val="14341"/>
              <a:lumOff val="1080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45761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5" name="Shape 13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el título"/>
          <p:cNvSpPr txBox="1"/>
          <p:nvPr>
            <p:ph type="title"/>
          </p:nvPr>
        </p:nvSpPr>
        <p:spPr>
          <a:xfrm>
            <a:off x="2387600" y="2298700"/>
            <a:ext cx="196215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Texto del título</a:t>
            </a:r>
          </a:p>
        </p:txBody>
      </p:sp>
      <p:sp>
        <p:nvSpPr>
          <p:cNvPr id="12" name="Nivel de texto 1…"/>
          <p:cNvSpPr txBox="1"/>
          <p:nvPr>
            <p:ph type="body" sz="quarter" idx="1"/>
          </p:nvPr>
        </p:nvSpPr>
        <p:spPr>
          <a:xfrm>
            <a:off x="2387600" y="7073900"/>
            <a:ext cx="196215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0" algn="ctr">
              <a:spcBef>
                <a:spcPts val="0"/>
              </a:spcBef>
              <a:buSzTx/>
              <a:buNone/>
              <a:defRPr sz="4400"/>
            </a:lvl2pPr>
            <a:lvl3pPr marL="0" indent="0" algn="ctr">
              <a:spcBef>
                <a:spcPts val="0"/>
              </a:spcBef>
              <a:buSzTx/>
              <a:buNone/>
              <a:defRPr sz="4400"/>
            </a:lvl3pPr>
            <a:lvl4pPr marL="0" indent="0" algn="ctr">
              <a:spcBef>
                <a:spcPts val="0"/>
              </a:spcBef>
              <a:buSzTx/>
              <a:buNone/>
              <a:defRPr sz="4400"/>
            </a:lvl4pPr>
            <a:lvl5pPr marL="0" indent="0" algn="ctr">
              <a:spcBef>
                <a:spcPts val="0"/>
              </a:spcBef>
              <a:buSzTx/>
              <a:buNone/>
              <a:defRPr sz="4400"/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3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(horizont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oto panorámica de dos piragüistas en un ancho río con montañas nevadas al fondo"/>
          <p:cNvSpPr/>
          <p:nvPr>
            <p:ph type="pic" idx="21"/>
          </p:nvPr>
        </p:nvSpPr>
        <p:spPr>
          <a:xfrm>
            <a:off x="2752725" y="-2489200"/>
            <a:ext cx="18840450" cy="12560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exto del título"/>
          <p:cNvSpPr txBox="1"/>
          <p:nvPr>
            <p:ph type="title"/>
          </p:nvPr>
        </p:nvSpPr>
        <p:spPr>
          <a:xfrm>
            <a:off x="2387600" y="9448800"/>
            <a:ext cx="19621500" cy="2006600"/>
          </a:xfrm>
          <a:prstGeom prst="rect">
            <a:avLst/>
          </a:prstGeom>
        </p:spPr>
        <p:txBody>
          <a:bodyPr anchor="b"/>
          <a:lstStyle/>
          <a:p>
            <a:pPr/>
            <a:r>
              <a:t>Texto del título</a:t>
            </a:r>
          </a:p>
        </p:txBody>
      </p:sp>
      <p:sp>
        <p:nvSpPr>
          <p:cNvPr id="22" name="Nivel de texto 1…"/>
          <p:cNvSpPr txBox="1"/>
          <p:nvPr>
            <p:ph type="body" sz="quarter" idx="1"/>
          </p:nvPr>
        </p:nvSpPr>
        <p:spPr>
          <a:xfrm>
            <a:off x="2387600" y="11518900"/>
            <a:ext cx="19621500" cy="1714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0" algn="ctr">
              <a:spcBef>
                <a:spcPts val="0"/>
              </a:spcBef>
              <a:buSzTx/>
              <a:buNone/>
              <a:defRPr sz="4400"/>
            </a:lvl2pPr>
            <a:lvl3pPr marL="0" indent="0" algn="ctr">
              <a:spcBef>
                <a:spcPts val="0"/>
              </a:spcBef>
              <a:buSzTx/>
              <a:buNone/>
              <a:defRPr sz="4400"/>
            </a:lvl3pPr>
            <a:lvl4pPr marL="0" indent="0" algn="ctr">
              <a:spcBef>
                <a:spcPts val="0"/>
              </a:spcBef>
              <a:buSzTx/>
              <a:buNone/>
              <a:defRPr sz="4400"/>
            </a:lvl4pPr>
            <a:lvl5pPr marL="0" indent="0" algn="ctr">
              <a:spcBef>
                <a:spcPts val="0"/>
              </a:spcBef>
              <a:buSzTx/>
              <a:buNone/>
              <a:defRPr sz="4400"/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3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(centr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o del título"/>
          <p:cNvSpPr txBox="1"/>
          <p:nvPr>
            <p:ph type="title"/>
          </p:nvPr>
        </p:nvSpPr>
        <p:spPr>
          <a:xfrm>
            <a:off x="2387600" y="4533900"/>
            <a:ext cx="19621500" cy="4648200"/>
          </a:xfrm>
          <a:prstGeom prst="rect">
            <a:avLst/>
          </a:prstGeom>
        </p:spPr>
        <p:txBody>
          <a:bodyPr/>
          <a:lstStyle/>
          <a:p>
            <a:pPr/>
            <a:r>
              <a:t>Texto del título</a:t>
            </a:r>
          </a:p>
        </p:txBody>
      </p:sp>
      <p:sp>
        <p:nvSpPr>
          <p:cNvPr id="31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(vertic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Barca roja atracada en el muelle de un río con árboles a lo largo de la orilla y un cielo azul nuboso al fondo"/>
          <p:cNvSpPr/>
          <p:nvPr>
            <p:ph type="pic" idx="21"/>
          </p:nvPr>
        </p:nvSpPr>
        <p:spPr>
          <a:xfrm>
            <a:off x="12407900" y="-2159000"/>
            <a:ext cx="10337800" cy="1550670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exto del título"/>
          <p:cNvSpPr txBox="1"/>
          <p:nvPr>
            <p:ph type="title"/>
          </p:nvPr>
        </p:nvSpPr>
        <p:spPr>
          <a:xfrm>
            <a:off x="1790700" y="1066800"/>
            <a:ext cx="10007600" cy="56261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/>
            <a:r>
              <a:t>Texto del título</a:t>
            </a:r>
          </a:p>
        </p:txBody>
      </p:sp>
      <p:sp>
        <p:nvSpPr>
          <p:cNvPr id="40" name="Nivel de texto 1…"/>
          <p:cNvSpPr txBox="1"/>
          <p:nvPr>
            <p:ph type="body" sz="quarter" idx="1"/>
          </p:nvPr>
        </p:nvSpPr>
        <p:spPr>
          <a:xfrm>
            <a:off x="1790700" y="7035800"/>
            <a:ext cx="10007600" cy="5626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0" algn="ctr">
              <a:spcBef>
                <a:spcPts val="0"/>
              </a:spcBef>
              <a:buSzTx/>
              <a:buNone/>
              <a:defRPr sz="4400"/>
            </a:lvl2pPr>
            <a:lvl3pPr marL="0" indent="0" algn="ctr">
              <a:spcBef>
                <a:spcPts val="0"/>
              </a:spcBef>
              <a:buSzTx/>
              <a:buNone/>
              <a:defRPr sz="4400"/>
            </a:lvl3pPr>
            <a:lvl4pPr marL="0" indent="0" algn="ctr">
              <a:spcBef>
                <a:spcPts val="0"/>
              </a:spcBef>
              <a:buSzTx/>
              <a:buNone/>
              <a:defRPr sz="4400"/>
            </a:lvl4pPr>
            <a:lvl5pPr marL="0" indent="0" algn="ctr">
              <a:spcBef>
                <a:spcPts val="0"/>
              </a:spcBef>
              <a:buSzTx/>
              <a:buNone/>
              <a:defRPr sz="4400"/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1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(arrib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o del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del título</a:t>
            </a:r>
          </a:p>
        </p:txBody>
      </p:sp>
      <p:sp>
        <p:nvSpPr>
          <p:cNvPr id="49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y 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o del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del título</a:t>
            </a:r>
          </a:p>
        </p:txBody>
      </p:sp>
      <p:sp>
        <p:nvSpPr>
          <p:cNvPr id="57" name="Nivel de texto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58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, viñetas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Barca roja atracada en el muelle de un río con árboles a lo largo de la orilla y un cielo azul nuboso al fondo"/>
          <p:cNvSpPr/>
          <p:nvPr>
            <p:ph type="pic" idx="21"/>
          </p:nvPr>
        </p:nvSpPr>
        <p:spPr>
          <a:xfrm>
            <a:off x="12496800" y="-1485900"/>
            <a:ext cx="10193867" cy="152908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exto del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del título</a:t>
            </a:r>
          </a:p>
        </p:txBody>
      </p:sp>
      <p:sp>
        <p:nvSpPr>
          <p:cNvPr id="67" name="Nivel de texto 1…"/>
          <p:cNvSpPr txBox="1"/>
          <p:nvPr>
            <p:ph type="body" sz="half" idx="1"/>
          </p:nvPr>
        </p:nvSpPr>
        <p:spPr>
          <a:xfrm>
            <a:off x="1790700" y="3644900"/>
            <a:ext cx="10007600" cy="8839200"/>
          </a:xfrm>
          <a:prstGeom prst="rect">
            <a:avLst/>
          </a:prstGeom>
        </p:spPr>
        <p:txBody>
          <a:bodyPr/>
          <a:lstStyle>
            <a:lvl1pPr marL="431800" indent="-431800">
              <a:spcBef>
                <a:spcPts val="5300"/>
              </a:spcBef>
              <a:defRPr sz="3800"/>
            </a:lvl1pPr>
            <a:lvl2pPr marL="863600" indent="-431800">
              <a:spcBef>
                <a:spcPts val="5300"/>
              </a:spcBef>
              <a:defRPr sz="3800"/>
            </a:lvl2pPr>
            <a:lvl3pPr marL="1295400" indent="-431800">
              <a:spcBef>
                <a:spcPts val="5300"/>
              </a:spcBef>
              <a:defRPr sz="3800"/>
            </a:lvl3pPr>
            <a:lvl4pPr marL="1727200" indent="-431800">
              <a:spcBef>
                <a:spcPts val="5300"/>
              </a:spcBef>
              <a:defRPr sz="3800"/>
            </a:lvl4pPr>
            <a:lvl5pPr marL="2159000" indent="-431800">
              <a:spcBef>
                <a:spcPts val="5300"/>
              </a:spcBef>
              <a:defRPr sz="3800"/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68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, viñetas y vídeo pequeñ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o del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del título</a:t>
            </a:r>
          </a:p>
        </p:txBody>
      </p:sp>
      <p:sp>
        <p:nvSpPr>
          <p:cNvPr id="76" name="Nivel de texto 1…"/>
          <p:cNvSpPr txBox="1"/>
          <p:nvPr>
            <p:ph type="body" sz="half" idx="1"/>
          </p:nvPr>
        </p:nvSpPr>
        <p:spPr>
          <a:xfrm>
            <a:off x="1790700" y="3644900"/>
            <a:ext cx="10007600" cy="8839200"/>
          </a:xfrm>
          <a:prstGeom prst="rect">
            <a:avLst/>
          </a:prstGeom>
        </p:spPr>
        <p:txBody>
          <a:bodyPr/>
          <a:lstStyle>
            <a:lvl1pPr marL="431800" indent="-431800">
              <a:spcBef>
                <a:spcPts val="5300"/>
              </a:spcBef>
              <a:defRPr sz="3800"/>
            </a:lvl1pPr>
            <a:lvl2pPr marL="863600" indent="-431800">
              <a:spcBef>
                <a:spcPts val="5300"/>
              </a:spcBef>
              <a:defRPr sz="3800"/>
            </a:lvl2pPr>
            <a:lvl3pPr marL="1295400" indent="-431800">
              <a:spcBef>
                <a:spcPts val="5300"/>
              </a:spcBef>
              <a:defRPr sz="3800"/>
            </a:lvl3pPr>
            <a:lvl4pPr marL="1727200" indent="-431800">
              <a:spcBef>
                <a:spcPts val="5300"/>
              </a:spcBef>
              <a:defRPr sz="3800"/>
            </a:lvl4pPr>
            <a:lvl5pPr marL="2159000" indent="-431800">
              <a:spcBef>
                <a:spcPts val="5300"/>
              </a:spcBef>
              <a:defRPr sz="3800"/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77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, viñetas y vídeo gra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o del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del título</a:t>
            </a:r>
          </a:p>
        </p:txBody>
      </p:sp>
      <p:sp>
        <p:nvSpPr>
          <p:cNvPr id="85" name="Nivel de texto 1…"/>
          <p:cNvSpPr txBox="1"/>
          <p:nvPr>
            <p:ph type="body" sz="half" idx="1"/>
          </p:nvPr>
        </p:nvSpPr>
        <p:spPr>
          <a:xfrm>
            <a:off x="1790700" y="3644900"/>
            <a:ext cx="10007600" cy="8839200"/>
          </a:xfrm>
          <a:prstGeom prst="rect">
            <a:avLst/>
          </a:prstGeom>
        </p:spPr>
        <p:txBody>
          <a:bodyPr/>
          <a:lstStyle>
            <a:lvl1pPr marL="431800" indent="-431800">
              <a:spcBef>
                <a:spcPts val="5300"/>
              </a:spcBef>
              <a:defRPr sz="3800"/>
            </a:lvl1pPr>
            <a:lvl2pPr marL="863600" indent="-431800">
              <a:spcBef>
                <a:spcPts val="5300"/>
              </a:spcBef>
              <a:defRPr sz="3800"/>
            </a:lvl2pPr>
            <a:lvl3pPr marL="1295400" indent="-431800">
              <a:spcBef>
                <a:spcPts val="5300"/>
              </a:spcBef>
              <a:defRPr sz="3800"/>
            </a:lvl3pPr>
            <a:lvl4pPr marL="1727200" indent="-431800">
              <a:spcBef>
                <a:spcPts val="5300"/>
              </a:spcBef>
              <a:defRPr sz="3800"/>
            </a:lvl4pPr>
            <a:lvl5pPr marL="2159000" indent="-431800">
              <a:spcBef>
                <a:spcPts val="5300"/>
              </a:spcBef>
              <a:defRPr sz="3800"/>
            </a:lvl5pPr>
          </a:lstStyle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86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Nivel de texto 1…"/>
          <p:cNvSpPr txBox="1"/>
          <p:nvPr>
            <p:ph type="body" idx="1"/>
          </p:nvPr>
        </p:nvSpPr>
        <p:spPr>
          <a:xfrm>
            <a:off x="1790700" y="1790700"/>
            <a:ext cx="20815300" cy="10147300"/>
          </a:xfrm>
          <a:prstGeom prst="rect">
            <a:avLst/>
          </a:prstGeom>
        </p:spPr>
        <p:txBody>
          <a:bodyPr/>
          <a:lstStyle/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94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3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Un niño mira con unos prismáticos un paisaje de montañas nevadas"/>
          <p:cNvSpPr/>
          <p:nvPr>
            <p:ph type="pic" sz="half" idx="21"/>
          </p:nvPr>
        </p:nvSpPr>
        <p:spPr>
          <a:xfrm>
            <a:off x="12344400" y="7112000"/>
            <a:ext cx="10439400" cy="6959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2" name="Pequeña isla rocosa cubierta de hierba y rodeada de mar con un cielo azul de fondo"/>
          <p:cNvSpPr/>
          <p:nvPr>
            <p:ph type="pic" sz="half" idx="22"/>
          </p:nvPr>
        </p:nvSpPr>
        <p:spPr>
          <a:xfrm>
            <a:off x="12407900" y="190500"/>
            <a:ext cx="10363200" cy="69088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Barca roja atracada en el muelle de un río con árboles a lo largo de la orilla y un cielo azul nuboso al fondo"/>
          <p:cNvSpPr/>
          <p:nvPr>
            <p:ph type="pic" idx="23"/>
          </p:nvPr>
        </p:nvSpPr>
        <p:spPr>
          <a:xfrm>
            <a:off x="1583266" y="-1879600"/>
            <a:ext cx="10414001" cy="15621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4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– Juan López"/>
          <p:cNvSpPr txBox="1"/>
          <p:nvPr>
            <p:ph type="body" sz="quarter" idx="21"/>
          </p:nvPr>
        </p:nvSpPr>
        <p:spPr>
          <a:xfrm>
            <a:off x="2387600" y="8953500"/>
            <a:ext cx="19621500" cy="6858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z="38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– Juan López</a:t>
            </a:r>
          </a:p>
        </p:txBody>
      </p:sp>
      <p:sp>
        <p:nvSpPr>
          <p:cNvPr id="112" name="“Escribe una cita aquí”"/>
          <p:cNvSpPr txBox="1"/>
          <p:nvPr>
            <p:ph type="body" sz="quarter" idx="22"/>
          </p:nvPr>
        </p:nvSpPr>
        <p:spPr>
          <a:xfrm>
            <a:off x="2387600" y="6007100"/>
            <a:ext cx="19621500" cy="952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3400"/>
              </a:spcBef>
              <a:buSzTx/>
              <a:buNone/>
              <a:defRPr sz="5600"/>
            </a:lvl1pPr>
          </a:lstStyle>
          <a:p>
            <a:pPr/>
            <a:r>
              <a:t>“Escribe una cita aquí”</a:t>
            </a:r>
          </a:p>
        </p:txBody>
      </p:sp>
      <p:sp>
        <p:nvSpPr>
          <p:cNvPr id="113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Foto panorámica de dos piragüistas en un ancho río con montañas nevadas al fondo"/>
          <p:cNvSpPr/>
          <p:nvPr>
            <p:ph type="pic" idx="21"/>
          </p:nvPr>
        </p:nvSpPr>
        <p:spPr>
          <a:xfrm>
            <a:off x="-47625" y="-2540000"/>
            <a:ext cx="24479250" cy="16319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21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el título"/>
          <p:cNvSpPr txBox="1"/>
          <p:nvPr>
            <p:ph type="title"/>
          </p:nvPr>
        </p:nvSpPr>
        <p:spPr>
          <a:xfrm>
            <a:off x="1790700" y="571500"/>
            <a:ext cx="20815300" cy="2984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Texto del título</a:t>
            </a:r>
          </a:p>
        </p:txBody>
      </p:sp>
      <p:sp>
        <p:nvSpPr>
          <p:cNvPr id="3" name="Nivel de texto 1…"/>
          <p:cNvSpPr txBox="1"/>
          <p:nvPr>
            <p:ph type="body" idx="1"/>
          </p:nvPr>
        </p:nvSpPr>
        <p:spPr>
          <a:xfrm>
            <a:off x="1790700" y="3644900"/>
            <a:ext cx="20815300" cy="883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" name="Número de diapositiva"/>
          <p:cNvSpPr txBox="1"/>
          <p:nvPr>
            <p:ph type="sldNum" sz="quarter" idx="2"/>
          </p:nvPr>
        </p:nvSpPr>
        <p:spPr>
          <a:xfrm>
            <a:off x="11955253" y="13004800"/>
            <a:ext cx="453238" cy="469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>
              <a:spcBef>
                <a:spcPts val="0"/>
              </a:spcBef>
              <a:defRPr sz="2400"/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6096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12192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18288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24384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30480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36576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42672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48768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54864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tif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tif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tif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2.jpeg"/><Relationship Id="rId5" Type="http://schemas.openxmlformats.org/officeDocument/2006/relationships/image" Target="../media/image3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1.png"/><Relationship Id="rId6" Type="http://schemas.openxmlformats.org/officeDocument/2006/relationships/image" Target="../media/image3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tif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tif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tif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tif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355932" y="1838436"/>
            <a:ext cx="7094317" cy="10039128"/>
          </a:xfrm>
          <a:prstGeom prst="rect">
            <a:avLst/>
          </a:prstGeom>
          <a:ln w="12700">
            <a:miter lim="400000"/>
          </a:ln>
        </p:spPr>
      </p:pic>
      <p:sp>
        <p:nvSpPr>
          <p:cNvPr id="138" name="Urgente…"/>
          <p:cNvSpPr txBox="1"/>
          <p:nvPr/>
        </p:nvSpPr>
        <p:spPr>
          <a:xfrm>
            <a:off x="16455211" y="1717416"/>
            <a:ext cx="5567141" cy="786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Urgente</a:t>
            </a:r>
          </a:p>
          <a:p>
            <a:pPr/>
            <a:r>
              <a:t>Salvar a la ciudad y a sus habitantes</a:t>
            </a:r>
          </a:p>
          <a:p>
            <a:pPr/>
            <a:r>
              <a:t>Necesario</a:t>
            </a:r>
          </a:p>
          <a:p>
            <a:pPr/>
            <a:r>
              <a:t>Medidas serias para impedir que se repita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La intención del gobierno es hacer de la ciudad una zona permanente de asentamiento y tránsito en ese orden de personas.…"/>
          <p:cNvSpPr txBox="1"/>
          <p:nvPr/>
        </p:nvSpPr>
        <p:spPr>
          <a:xfrm>
            <a:off x="9305491" y="1085757"/>
            <a:ext cx="13054475" cy="3517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b="1" sz="3500">
                <a:latin typeface="Helvetica"/>
                <a:ea typeface="Helvetica"/>
                <a:cs typeface="Helvetica"/>
                <a:sym typeface="Helvetica"/>
              </a:defRPr>
            </a:pPr>
            <a:r>
              <a:t>La intención del gobierno es hacer de la ciudad una zona permanente de asentamiento y tránsito en ese orden de personas.</a:t>
            </a:r>
          </a:p>
          <a:p>
            <a:pPr>
              <a:defRPr b="1" sz="3500">
                <a:latin typeface="Helvetica"/>
                <a:ea typeface="Helvetica"/>
                <a:cs typeface="Helvetica"/>
                <a:sym typeface="Helvetica"/>
              </a:defRPr>
            </a:pPr>
            <a:r>
              <a:t>Borran lo que existe de Conflicto territorial y coacción de otro estado, y lo transforman en solo problema humanitario</a:t>
            </a:r>
          </a:p>
        </p:txBody>
      </p:sp>
      <p:sp>
        <p:nvSpPr>
          <p:cNvPr id="141" name="Ideología globalista PSOE y sus aliados"/>
          <p:cNvSpPr txBox="1"/>
          <p:nvPr/>
        </p:nvSpPr>
        <p:spPr>
          <a:xfrm>
            <a:off x="9372258" y="5492999"/>
            <a:ext cx="11857533" cy="88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Ideología globalista PSOE y sus aliados</a:t>
            </a:r>
          </a:p>
        </p:txBody>
      </p:sp>
      <p:sp>
        <p:nvSpPr>
          <p:cNvPr id="142" name="Contradicciones del R78"/>
          <p:cNvSpPr txBox="1"/>
          <p:nvPr/>
        </p:nvSpPr>
        <p:spPr>
          <a:xfrm>
            <a:off x="9190329" y="7429500"/>
            <a:ext cx="7418325" cy="88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Contradicciones del R78</a:t>
            </a:r>
          </a:p>
        </p:txBody>
      </p:sp>
      <p:sp>
        <p:nvSpPr>
          <p:cNvPr id="143" name="Alianza de las elites españolas con EE.UU"/>
          <p:cNvSpPr txBox="1"/>
          <p:nvPr/>
        </p:nvSpPr>
        <p:spPr>
          <a:xfrm>
            <a:off x="17488899" y="6642099"/>
            <a:ext cx="5747410" cy="2463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Alianza de las elites españolas con EE.UU</a:t>
            </a:r>
          </a:p>
        </p:txBody>
      </p:sp>
      <p:sp>
        <p:nvSpPr>
          <p:cNvPr id="144" name="Cambio de focos de interés de EE.UU en este momento. TRUMPISMO, ESTRECHOS, ISRAEL"/>
          <p:cNvSpPr txBox="1"/>
          <p:nvPr/>
        </p:nvSpPr>
        <p:spPr>
          <a:xfrm>
            <a:off x="9327003" y="9759700"/>
            <a:ext cx="14484389" cy="167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Cambio de focos de interés de EE.UU en este momento. TRUMPISMO, ESTRECHOS, ISRAEL</a:t>
            </a:r>
          </a:p>
        </p:txBody>
      </p:sp>
      <p:sp>
        <p:nvSpPr>
          <p:cNvPr id="145" name="Texto"/>
          <p:cNvSpPr txBox="1"/>
          <p:nvPr/>
        </p:nvSpPr>
        <p:spPr>
          <a:xfrm>
            <a:off x="17377131" y="2400207"/>
            <a:ext cx="1656335" cy="8890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Ceuta sufrió en su frontera el asalto de una enorme masa de personas que cruzaron ilegalmente y con la fuerza del número…"/>
          <p:cNvSpPr txBox="1"/>
          <p:nvPr/>
        </p:nvSpPr>
        <p:spPr>
          <a:xfrm>
            <a:off x="9457213" y="2020430"/>
            <a:ext cx="14357969" cy="811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b="1" sz="3500">
                <a:latin typeface="Helvetica"/>
                <a:ea typeface="Helvetica"/>
                <a:cs typeface="Helvetica"/>
                <a:sym typeface="Helvetica"/>
              </a:defRPr>
            </a:pPr>
            <a:r>
              <a:t>Ceuta sufrió en su frontera el asalto de una enorme masa de personas que cruzaron ilegalmente y con la fuerza del número</a:t>
            </a:r>
          </a:p>
          <a:p>
            <a:pPr>
              <a:defRPr b="1" sz="3500">
                <a:latin typeface="Helvetica"/>
                <a:ea typeface="Helvetica"/>
                <a:cs typeface="Helvetica"/>
                <a:sym typeface="Helvetica"/>
              </a:defRPr>
            </a:pPr>
            <a:r>
              <a:t>Sobre 70.000 personas en una ciudad de 86.000. Esto en un enclave disputado por otro estado.</a:t>
            </a:r>
          </a:p>
          <a:p>
            <a:pPr>
              <a:defRPr b="1" sz="3500">
                <a:latin typeface="Helvetica"/>
                <a:ea typeface="Helvetica"/>
                <a:cs typeface="Helvetica"/>
                <a:sym typeface="Helvetica"/>
              </a:defRPr>
            </a:pPr>
            <a:r>
              <a:t>Más de 10.000 permanecen en las calles</a:t>
            </a:r>
          </a:p>
          <a:p>
            <a:pPr>
              <a:defRPr b="1" sz="3500">
                <a:latin typeface="Helvetica"/>
                <a:ea typeface="Helvetica"/>
                <a:cs typeface="Helvetica"/>
                <a:sym typeface="Helvetica"/>
              </a:defRPr>
            </a:pPr>
            <a:r>
              <a:t>Fue un fallo de seguridad absoluto</a:t>
            </a:r>
          </a:p>
          <a:p>
            <a:pPr>
              <a:defRPr b="1" sz="3500">
                <a:latin typeface="Helvetica"/>
                <a:ea typeface="Helvetica"/>
                <a:cs typeface="Helvetica"/>
                <a:sym typeface="Helvetica"/>
              </a:defRPr>
            </a:pPr>
            <a:r>
              <a:t>La vida en la ciudad se ha vuelto inviable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Contradicciones…"/>
          <p:cNvSpPr txBox="1"/>
          <p:nvPr/>
        </p:nvSpPr>
        <p:spPr>
          <a:xfrm>
            <a:off x="8615599" y="964167"/>
            <a:ext cx="5118151" cy="703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Contradicciones</a:t>
            </a:r>
          </a:p>
          <a:p>
            <a:pPr/>
            <a:r>
              <a:t>Loby marroquí</a:t>
            </a:r>
          </a:p>
          <a:p>
            <a:pPr/>
            <a:r>
              <a:t>Loby israelí</a:t>
            </a:r>
          </a:p>
          <a:p>
            <a:pPr/>
            <a:r>
              <a:t>Atlantismo OTAN</a:t>
            </a:r>
          </a:p>
          <a:p>
            <a:pPr/>
            <a:r>
              <a:t>Loby USA</a:t>
            </a:r>
          </a:p>
        </p:txBody>
      </p:sp>
      <p:sp>
        <p:nvSpPr>
          <p:cNvPr id="150" name="PSOE…"/>
          <p:cNvSpPr txBox="1"/>
          <p:nvPr/>
        </p:nvSpPr>
        <p:spPr>
          <a:xfrm>
            <a:off x="19812498" y="820091"/>
            <a:ext cx="2168806" cy="5499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solidFill>
                  <a:schemeClr val="accent6">
                    <a:hueOff val="105381"/>
                    <a:satOff val="14341"/>
                    <a:lumOff val="10801"/>
                  </a:schemeClr>
                </a:solidFill>
              </a:defRPr>
            </a:pPr>
            <a:r>
              <a:t>PSOE</a:t>
            </a:r>
          </a:p>
          <a:p>
            <a:pPr>
              <a:defRPr>
                <a:solidFill>
                  <a:schemeClr val="accent6">
                    <a:hueOff val="105381"/>
                    <a:satOff val="14341"/>
                    <a:lumOff val="10801"/>
                  </a:schemeClr>
                </a:solidFill>
              </a:defRPr>
            </a:pPr>
            <a:r>
              <a:t>PP</a:t>
            </a:r>
          </a:p>
          <a:p>
            <a:pPr>
              <a:defRPr>
                <a:solidFill>
                  <a:schemeClr val="accent6">
                    <a:hueOff val="105381"/>
                    <a:satOff val="14341"/>
                    <a:lumOff val="10801"/>
                  </a:schemeClr>
                </a:solidFill>
              </a:defRPr>
            </a:pPr>
            <a:r>
              <a:t>JUNTS</a:t>
            </a:r>
          </a:p>
          <a:p>
            <a:pPr>
              <a:defRPr>
                <a:solidFill>
                  <a:schemeClr val="accent6">
                    <a:hueOff val="105381"/>
                    <a:satOff val="14341"/>
                    <a:lumOff val="10801"/>
                  </a:schemeClr>
                </a:solidFill>
              </a:defRPr>
            </a:pPr>
            <a:r>
              <a:t>BILDU</a:t>
            </a:r>
          </a:p>
        </p:txBody>
      </p:sp>
      <p:sp>
        <p:nvSpPr>
          <p:cNvPr id="151" name="Globalismo / Partido Democrata"/>
          <p:cNvSpPr txBox="1"/>
          <p:nvPr/>
        </p:nvSpPr>
        <p:spPr>
          <a:xfrm>
            <a:off x="8334436" y="8635408"/>
            <a:ext cx="9557360" cy="88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Globalismo / Partido Democrata</a:t>
            </a:r>
          </a:p>
        </p:txBody>
      </p:sp>
      <p:sp>
        <p:nvSpPr>
          <p:cNvPr id="152" name="Podemos Sumar IU"/>
          <p:cNvSpPr txBox="1"/>
          <p:nvPr/>
        </p:nvSpPr>
        <p:spPr>
          <a:xfrm>
            <a:off x="19204599" y="7048119"/>
            <a:ext cx="4476177" cy="167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solidFill>
                  <a:schemeClr val="accent6">
                    <a:hueOff val="105381"/>
                    <a:satOff val="14341"/>
                    <a:lumOff val="10801"/>
                  </a:schemeClr>
                </a:solidFill>
              </a:defRPr>
            </a:lvl1pPr>
          </a:lstStyle>
          <a:p>
            <a:pPr/>
            <a:r>
              <a:t>Podemos Sumar IU</a:t>
            </a:r>
          </a:p>
        </p:txBody>
      </p:sp>
      <p:sp>
        <p:nvSpPr>
          <p:cNvPr id="153" name="Trumpismo"/>
          <p:cNvSpPr txBox="1"/>
          <p:nvPr/>
        </p:nvSpPr>
        <p:spPr>
          <a:xfrm>
            <a:off x="8532904" y="10159848"/>
            <a:ext cx="3355544" cy="88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Trumpismo</a:t>
            </a:r>
          </a:p>
        </p:txBody>
      </p:sp>
      <p:sp>
        <p:nvSpPr>
          <p:cNvPr id="154" name="VoX"/>
          <p:cNvSpPr txBox="1"/>
          <p:nvPr/>
        </p:nvSpPr>
        <p:spPr>
          <a:xfrm>
            <a:off x="20816603" y="9131578"/>
            <a:ext cx="1252170" cy="88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6">
                    <a:hueOff val="105381"/>
                    <a:satOff val="14341"/>
                    <a:lumOff val="10801"/>
                  </a:schemeClr>
                </a:solidFill>
              </a:defRPr>
            </a:lvl1pPr>
          </a:lstStyle>
          <a:p>
            <a:pPr/>
            <a:r>
              <a:t>VoX</a:t>
            </a:r>
          </a:p>
        </p:txBody>
      </p:sp>
      <p:sp>
        <p:nvSpPr>
          <p:cNvPr id="155" name="R78"/>
          <p:cNvSpPr txBox="1"/>
          <p:nvPr/>
        </p:nvSpPr>
        <p:spPr>
          <a:xfrm>
            <a:off x="15171143" y="1490028"/>
            <a:ext cx="2304295" cy="1536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9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R78</a:t>
            </a:r>
          </a:p>
        </p:txBody>
      </p:sp>
      <p:sp>
        <p:nvSpPr>
          <p:cNvPr id="156" name="MONARQUÍA…"/>
          <p:cNvSpPr txBox="1"/>
          <p:nvPr/>
        </p:nvSpPr>
        <p:spPr>
          <a:xfrm>
            <a:off x="14321552" y="3409950"/>
            <a:ext cx="4334257" cy="2425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MONARQUÍA </a:t>
            </a:r>
          </a:p>
          <a:p>
            <a:pPr algn="ctr"/>
            <a:r>
              <a:t>IBEX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17375" y="3326077"/>
            <a:ext cx="15156436" cy="90958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976156" y="0"/>
            <a:ext cx="20574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89524" y="1926387"/>
            <a:ext cx="15041511" cy="847794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De entre todos los estrechos del mundo con importancia geoestratégico clave solo hay uno en el que un país tenga presencia en las dos orillas…"/>
          <p:cNvSpPr txBox="1"/>
          <p:nvPr/>
        </p:nvSpPr>
        <p:spPr>
          <a:xfrm>
            <a:off x="7417103" y="1005526"/>
            <a:ext cx="14160546" cy="632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De entre todos los estrechos del mundo con importancia geoestratégico clave solo hay uno en el que un país tenga presencia en las dos orillas</a:t>
            </a:r>
          </a:p>
          <a:p>
            <a:pPr/>
            <a:r>
              <a:t>Es el Estrecho de Gibraltar</a:t>
            </a:r>
          </a:p>
          <a:p>
            <a:pPr/>
            <a:r>
              <a:t>El país es España</a:t>
            </a:r>
          </a:p>
        </p:txBody>
      </p:sp>
      <p:sp>
        <p:nvSpPr>
          <p:cNvPr id="165" name="Tánger"/>
          <p:cNvSpPr txBox="1"/>
          <p:nvPr/>
        </p:nvSpPr>
        <p:spPr>
          <a:xfrm>
            <a:off x="9356096" y="8304628"/>
            <a:ext cx="2133144" cy="88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Tánger</a:t>
            </a:r>
          </a:p>
        </p:txBody>
      </p:sp>
      <p:sp>
        <p:nvSpPr>
          <p:cNvPr id="166" name="Ceuta"/>
          <p:cNvSpPr txBox="1"/>
          <p:nvPr/>
        </p:nvSpPr>
        <p:spPr>
          <a:xfrm>
            <a:off x="14568548" y="8304628"/>
            <a:ext cx="1876248" cy="88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Ceuta</a:t>
            </a:r>
          </a:p>
        </p:txBody>
      </p:sp>
      <p:sp>
        <p:nvSpPr>
          <p:cNvPr id="167" name="Gibraltar"/>
          <p:cNvSpPr txBox="1"/>
          <p:nvPr/>
        </p:nvSpPr>
        <p:spPr>
          <a:xfrm>
            <a:off x="19853304" y="8172316"/>
            <a:ext cx="2682597" cy="88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Gibraltar</a:t>
            </a:r>
          </a:p>
        </p:txBody>
      </p:sp>
      <p:pic>
        <p:nvPicPr>
          <p:cNvPr id="168" name="images.png" descr="images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074786" y="5624482"/>
            <a:ext cx="3937001" cy="2070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9" name="marruecoi¡.png" descr="marruecoi¡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676417" y="9340582"/>
            <a:ext cx="3492501" cy="2324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0" name="shopping.jpeg" descr="shopping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9289723" y="9340582"/>
            <a:ext cx="3507127" cy="2324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1" name="españa.jpeg" descr="españa.jpe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3910261" y="9340582"/>
            <a:ext cx="3482968" cy="23241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ánger"/>
          <p:cNvSpPr txBox="1"/>
          <p:nvPr/>
        </p:nvSpPr>
        <p:spPr>
          <a:xfrm>
            <a:off x="13507384" y="3458702"/>
            <a:ext cx="2133143" cy="88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Tánger</a:t>
            </a:r>
          </a:p>
        </p:txBody>
      </p:sp>
      <p:sp>
        <p:nvSpPr>
          <p:cNvPr id="174" name="Ceuta"/>
          <p:cNvSpPr txBox="1"/>
          <p:nvPr/>
        </p:nvSpPr>
        <p:spPr>
          <a:xfrm>
            <a:off x="7407163" y="5177972"/>
            <a:ext cx="1876248" cy="88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Ceuta</a:t>
            </a:r>
          </a:p>
        </p:txBody>
      </p:sp>
      <p:sp>
        <p:nvSpPr>
          <p:cNvPr id="175" name="Gibraltar"/>
          <p:cNvSpPr txBox="1"/>
          <p:nvPr/>
        </p:nvSpPr>
        <p:spPr>
          <a:xfrm>
            <a:off x="17422072" y="3359469"/>
            <a:ext cx="2682596" cy="88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Gibraltar</a:t>
            </a:r>
          </a:p>
        </p:txBody>
      </p:sp>
      <p:pic>
        <p:nvPicPr>
          <p:cNvPr id="176" name="marruecoi¡.png" descr="marruecoi¡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827705" y="4494657"/>
            <a:ext cx="3492501" cy="2324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" name="shopping.jpeg" descr="shopping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858491" y="4527735"/>
            <a:ext cx="3507127" cy="2324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8" name="españa.jpeg" descr="españa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748876" y="6213927"/>
            <a:ext cx="3482968" cy="2324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9" name="images.png" descr="images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2244181" y="9296138"/>
            <a:ext cx="4159444" cy="2187063"/>
          </a:xfrm>
          <a:prstGeom prst="rect">
            <a:avLst/>
          </a:prstGeom>
          <a:ln w="12700">
            <a:miter lim="400000"/>
          </a:ln>
        </p:spPr>
      </p:pic>
      <p:sp>
        <p:nvSpPr>
          <p:cNvPr id="180" name="Moron y Rota"/>
          <p:cNvSpPr txBox="1"/>
          <p:nvPr/>
        </p:nvSpPr>
        <p:spPr>
          <a:xfrm>
            <a:off x="12254177" y="7957309"/>
            <a:ext cx="4029813" cy="88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Moron y Rota</a:t>
            </a:r>
          </a:p>
        </p:txBody>
      </p:sp>
      <p:sp>
        <p:nvSpPr>
          <p:cNvPr id="181" name="Un vecindario muy concurrido"/>
          <p:cNvSpPr txBox="1"/>
          <p:nvPr/>
        </p:nvSpPr>
        <p:spPr>
          <a:xfrm>
            <a:off x="9283206" y="829002"/>
            <a:ext cx="9032342" cy="88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Un vecindario muy concurrido</a:t>
            </a:r>
          </a:p>
        </p:txBody>
      </p:sp>
      <p:pic>
        <p:nvPicPr>
          <p:cNvPr id="182" name="isarel.png" descr="isarel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6883135" y="9329216"/>
            <a:ext cx="3029378" cy="2187063"/>
          </a:xfrm>
          <a:prstGeom prst="rect">
            <a:avLst/>
          </a:prstGeom>
          <a:ln w="12700">
            <a:miter lim="400000"/>
          </a:ln>
        </p:spPr>
      </p:pic>
      <p:sp>
        <p:nvSpPr>
          <p:cNvPr id="183" name="Israel"/>
          <p:cNvSpPr txBox="1"/>
          <p:nvPr/>
        </p:nvSpPr>
        <p:spPr>
          <a:xfrm>
            <a:off x="17533334" y="7990387"/>
            <a:ext cx="1728979" cy="88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Israel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433578" y="-11757919"/>
            <a:ext cx="26473644" cy="2620765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79481" y="293557"/>
            <a:ext cx="18440833" cy="1380181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IMG_6948.jpeg" descr="IMG_6948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630841" y="699168"/>
            <a:ext cx="10968667" cy="12715269"/>
          </a:xfrm>
          <a:prstGeom prst="rect">
            <a:avLst/>
          </a:prstGeom>
          <a:ln w="12700">
            <a:miter lim="400000"/>
          </a:ln>
        </p:spPr>
      </p:pic>
      <p:sp>
        <p:nvSpPr>
          <p:cNvPr id="190" name="Aguas territorialesY control del paso por el ESTRECHO DE GIBRALTAR"/>
          <p:cNvSpPr txBox="1"/>
          <p:nvPr/>
        </p:nvSpPr>
        <p:spPr>
          <a:xfrm>
            <a:off x="2324936" y="958193"/>
            <a:ext cx="7143925" cy="325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Aguas territorialesY control del paso por el ESTRECHO DE GIBRALTAR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IMG_6925.jpeg" descr="IMG_6925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703172" y="-3599171"/>
            <a:ext cx="25232005" cy="194195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6d3a4a1d-a0e2-4f06-981a-28842fcd6864.jpeg" descr="6d3a4a1d-a0e2-4f06-981a-28842fcd6864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95933" y="-6129074"/>
            <a:ext cx="21922511" cy="2192251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9513" y="0"/>
            <a:ext cx="23724974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5670211" y="-7025450"/>
            <a:ext cx="61838285" cy="3575025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IMG_6655.jpeg" descr="IMG_6655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822291" y="1634341"/>
            <a:ext cx="7899321" cy="1177334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Gradient">
  <a:themeElements>
    <a:clrScheme name="Gradient">
      <a:dk1>
        <a:srgbClr val="FF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100000">
              <a:schemeClr val="accent1">
                <a:hueOff val="321133"/>
                <a:satOff val="-12043"/>
                <a:lumOff val="-7113"/>
              </a:schemeClr>
            </a:gs>
          </a:gsLst>
          <a:lin ang="5400000" scaled="0"/>
        </a:gradFill>
        <a:ln w="12700" cap="flat">
          <a:noFill/>
          <a:miter lim="400000"/>
        </a:ln>
        <a:effectLst>
          <a:outerShdw sx="100000" sy="100000" kx="0" ky="0" algn="b" rotWithShape="0" blurRad="76200" dist="0" dir="1890000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23998" dir="270000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Gradient">
  <a:themeElements>
    <a:clrScheme name="Gradient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100000">
              <a:schemeClr val="accent1">
                <a:hueOff val="321133"/>
                <a:satOff val="-12043"/>
                <a:lumOff val="-7113"/>
              </a:schemeClr>
            </a:gs>
          </a:gsLst>
          <a:lin ang="5400000" scaled="0"/>
        </a:gradFill>
        <a:ln w="12700" cap="flat">
          <a:noFill/>
          <a:miter lim="400000"/>
        </a:ln>
        <a:effectLst>
          <a:outerShdw sx="100000" sy="100000" kx="0" ky="0" algn="b" rotWithShape="0" blurRad="76200" dist="0" dir="1890000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23998" dir="270000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