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1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2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3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4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Nivel de texto 1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Nivel de texto 2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Nivel de texto 3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Nivel de texto 4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1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2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3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4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1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2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3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4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Nivel de texto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7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7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pedro.garcia.bilbao@urjc.es" TargetMode="External"/><Relationship Id="rId3" Type="http://schemas.openxmlformats.org/officeDocument/2006/relationships/image" Target="../media/image1.jpe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4"/>
          <p:cNvGrpSpPr/>
          <p:nvPr/>
        </p:nvGrpSpPr>
        <p:grpSpPr>
          <a:xfrm>
            <a:off x="9821117" y="8340975"/>
            <a:ext cx="1866537" cy="816294"/>
            <a:chOff x="0" y="0"/>
            <a:chExt cx="1866536" cy="816292"/>
          </a:xfrm>
        </p:grpSpPr>
        <p:sp>
          <p:nvSpPr>
            <p:cNvPr id="32" name="Shape 32"/>
            <p:cNvSpPr/>
            <p:nvPr/>
          </p:nvSpPr>
          <p:spPr>
            <a:xfrm>
              <a:off x="0" y="0"/>
              <a:ext cx="1866537" cy="8162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</a:p>
          </p:txBody>
        </p:sp>
        <p:pic>
          <p:nvPicPr>
            <p:cNvPr id="33" name="logoURJC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0604" y="94216"/>
              <a:ext cx="1648011" cy="6278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" name="raras.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5940"/>
            <a:ext cx="13004800" cy="2583488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1814728" y="3453838"/>
            <a:ext cx="1044981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b="1" sz="24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PT. SEGUNDA SESSÃO: CONFLITOS GLOCAIS: VISÕES DE CONJUNTO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37" name="Shape 37"/>
          <p:cNvSpPr/>
          <p:nvPr/>
        </p:nvSpPr>
        <p:spPr>
          <a:xfrm>
            <a:off x="3824517" y="4159250"/>
            <a:ext cx="811176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000">
                <a:solidFill>
                  <a:srgbClr val="FFFFFF"/>
                </a:solidFill>
              </a:rPr>
              <a:t>Las Tierras Raras: encrucijada de conflictos</a:t>
            </a:r>
          </a:p>
        </p:txBody>
      </p:sp>
      <p:sp>
        <p:nvSpPr>
          <p:cNvPr id="38" name="Shape 38"/>
          <p:cNvSpPr/>
          <p:nvPr/>
        </p:nvSpPr>
        <p:spPr>
          <a:xfrm>
            <a:off x="5095873" y="4826000"/>
            <a:ext cx="681365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Dr. Pedro A. García Bilbao URJC</a:t>
            </a:r>
          </a:p>
        </p:txBody>
      </p:sp>
      <p:pic>
        <p:nvPicPr>
          <p:cNvPr id="39" name="raras.7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0513" y="6870503"/>
            <a:ext cx="5601084" cy="236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43" name="tierras-raras_eb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943" y="753314"/>
            <a:ext cx="13502598" cy="82469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>
    <p:checker dir="horz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f3c6bcebc4625993f2457c35ef2d6d0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021" y="-133847"/>
            <a:ext cx="13361723" cy="100212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>
    <p:checker dir="horz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onte_Galiñeiro_(3355188581)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7677044" y="222289"/>
            <a:ext cx="4714317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Monte Galinheiro ( Pontevedra)</a:t>
            </a:r>
          </a:p>
        </p:txBody>
      </p:sp>
    </p:spTree>
  </p:cSld>
  <p:clrMapOvr>
    <a:masterClrMapping/>
  </p:clrMapOvr>
  <p:transition spd="med" advClick="1">
    <p:checker dir="horz"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(right)" transition="in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2" name="TierrasRaras13031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014" y="1054360"/>
            <a:ext cx="12758772" cy="76448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>
    <p:checker dir="horz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1364513" y="1244599"/>
            <a:ext cx="379877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conflictos ambientales</a:t>
            </a:r>
          </a:p>
        </p:txBody>
      </p:sp>
      <p:sp>
        <p:nvSpPr>
          <p:cNvPr id="55" name="Shape 55"/>
          <p:cNvSpPr/>
          <p:nvPr/>
        </p:nvSpPr>
        <p:spPr>
          <a:xfrm>
            <a:off x="1650079" y="1828799"/>
            <a:ext cx="343084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conflicto económico</a:t>
            </a:r>
          </a:p>
        </p:txBody>
      </p:sp>
      <p:sp>
        <p:nvSpPr>
          <p:cNvPr id="56" name="Shape 56"/>
          <p:cNvSpPr/>
          <p:nvPr/>
        </p:nvSpPr>
        <p:spPr>
          <a:xfrm>
            <a:off x="8417458" y="1257299"/>
            <a:ext cx="257086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conflicto social</a:t>
            </a:r>
          </a:p>
        </p:txBody>
      </p:sp>
      <p:sp>
        <p:nvSpPr>
          <p:cNvPr id="57" name="Shape 57"/>
          <p:cNvSpPr/>
          <p:nvPr/>
        </p:nvSpPr>
        <p:spPr>
          <a:xfrm>
            <a:off x="8520843" y="1841499"/>
            <a:ext cx="2795893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FFFFFF"/>
                </a:solidFill>
              </a:rPr>
              <a:t>conflicto político</a:t>
            </a:r>
          </a:p>
        </p:txBody>
      </p:sp>
      <p:sp>
        <p:nvSpPr>
          <p:cNvPr id="58" name="Shape 58"/>
          <p:cNvSpPr/>
          <p:nvPr/>
        </p:nvSpPr>
        <p:spPr>
          <a:xfrm>
            <a:off x="1347952" y="209550"/>
            <a:ext cx="4365296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disputas por recursos vitales</a:t>
            </a:r>
          </a:p>
        </p:txBody>
      </p:sp>
      <p:sp>
        <p:nvSpPr>
          <p:cNvPr id="59" name="Shape 59"/>
          <p:cNvSpPr/>
          <p:nvPr/>
        </p:nvSpPr>
        <p:spPr>
          <a:xfrm>
            <a:off x="7535265" y="209550"/>
            <a:ext cx="3496870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formas de explotación </a:t>
            </a:r>
          </a:p>
        </p:txBody>
      </p:sp>
      <p:sp>
        <p:nvSpPr>
          <p:cNvPr id="60" name="Shape 60"/>
          <p:cNvSpPr/>
          <p:nvPr/>
        </p:nvSpPr>
        <p:spPr>
          <a:xfrm>
            <a:off x="4499876" y="793750"/>
            <a:ext cx="4005048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pueden generar conflictos</a:t>
            </a:r>
          </a:p>
        </p:txBody>
      </p:sp>
      <p:sp>
        <p:nvSpPr>
          <p:cNvPr id="61" name="Shape 61"/>
          <p:cNvSpPr/>
          <p:nvPr/>
        </p:nvSpPr>
        <p:spPr>
          <a:xfrm>
            <a:off x="762103" y="3831046"/>
            <a:ext cx="2940153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impacto ambiental </a:t>
            </a:r>
          </a:p>
        </p:txBody>
      </p:sp>
      <p:sp>
        <p:nvSpPr>
          <p:cNvPr id="62" name="Shape 62"/>
          <p:cNvSpPr/>
          <p:nvPr/>
        </p:nvSpPr>
        <p:spPr>
          <a:xfrm>
            <a:off x="704920" y="5025922"/>
            <a:ext cx="5638217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condiciones laborales de explotación</a:t>
            </a:r>
          </a:p>
        </p:txBody>
      </p:sp>
      <p:sp>
        <p:nvSpPr>
          <p:cNvPr id="63" name="Shape 63"/>
          <p:cNvSpPr/>
          <p:nvPr/>
        </p:nvSpPr>
        <p:spPr>
          <a:xfrm>
            <a:off x="4023107" y="3616325"/>
            <a:ext cx="3784144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ruina del biotopo original</a:t>
            </a:r>
          </a:p>
        </p:txBody>
      </p:sp>
      <p:sp>
        <p:nvSpPr>
          <p:cNvPr id="64" name="Shape 64"/>
          <p:cNvSpPr/>
          <p:nvPr/>
        </p:nvSpPr>
        <p:spPr>
          <a:xfrm>
            <a:off x="4055416" y="4244975"/>
            <a:ext cx="4811726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ruina de la forma de vida previa</a:t>
            </a:r>
          </a:p>
        </p:txBody>
      </p:sp>
      <p:sp>
        <p:nvSpPr>
          <p:cNvPr id="65" name="Shape 65"/>
          <p:cNvSpPr/>
          <p:nvPr/>
        </p:nvSpPr>
        <p:spPr>
          <a:xfrm>
            <a:off x="6532709" y="5025922"/>
            <a:ext cx="2390039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luchas sociales</a:t>
            </a:r>
          </a:p>
        </p:txBody>
      </p:sp>
      <p:sp>
        <p:nvSpPr>
          <p:cNvPr id="66" name="Shape 66"/>
          <p:cNvSpPr/>
          <p:nvPr/>
        </p:nvSpPr>
        <p:spPr>
          <a:xfrm>
            <a:off x="8013727" y="3616325"/>
            <a:ext cx="2280083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contaminación</a:t>
            </a:r>
          </a:p>
        </p:txBody>
      </p:sp>
      <p:sp>
        <p:nvSpPr>
          <p:cNvPr id="67" name="Shape 67"/>
          <p:cNvSpPr/>
          <p:nvPr/>
        </p:nvSpPr>
        <p:spPr>
          <a:xfrm>
            <a:off x="8971040" y="4244975"/>
            <a:ext cx="3692678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ruina esperanza de vida</a:t>
            </a:r>
          </a:p>
        </p:txBody>
      </p:sp>
      <p:sp>
        <p:nvSpPr>
          <p:cNvPr id="68" name="Shape 68"/>
          <p:cNvSpPr/>
          <p:nvPr/>
        </p:nvSpPr>
        <p:spPr>
          <a:xfrm>
            <a:off x="705949" y="5794272"/>
            <a:ext cx="7541159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luchas por acceder a los derechos de explotación</a:t>
            </a:r>
          </a:p>
        </p:txBody>
      </p:sp>
      <p:sp>
        <p:nvSpPr>
          <p:cNvPr id="69" name="Shape 69"/>
          <p:cNvSpPr/>
          <p:nvPr/>
        </p:nvSpPr>
        <p:spPr>
          <a:xfrm>
            <a:off x="6518967" y="6441971"/>
            <a:ext cx="2823922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grupos de presión</a:t>
            </a:r>
          </a:p>
        </p:txBody>
      </p:sp>
      <p:sp>
        <p:nvSpPr>
          <p:cNvPr id="70" name="Shape 70"/>
          <p:cNvSpPr/>
          <p:nvPr/>
        </p:nvSpPr>
        <p:spPr>
          <a:xfrm>
            <a:off x="8688419" y="5733947"/>
            <a:ext cx="1710818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corrupción</a:t>
            </a:r>
          </a:p>
        </p:txBody>
      </p:sp>
      <p:sp>
        <p:nvSpPr>
          <p:cNvPr id="71" name="Shape 71"/>
          <p:cNvSpPr/>
          <p:nvPr/>
        </p:nvSpPr>
        <p:spPr>
          <a:xfrm>
            <a:off x="323998" y="2640012"/>
            <a:ext cx="5778204" cy="7112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0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000">
                <a:solidFill>
                  <a:srgbClr val="FFFFFF"/>
                </a:solidFill>
              </a:rPr>
              <a:t>Tipología de conflictos </a:t>
            </a:r>
          </a:p>
        </p:txBody>
      </p:sp>
      <p:sp>
        <p:nvSpPr>
          <p:cNvPr id="72" name="Shape 72"/>
          <p:cNvSpPr/>
          <p:nvPr/>
        </p:nvSpPr>
        <p:spPr>
          <a:xfrm>
            <a:off x="6321914" y="2741612"/>
            <a:ext cx="3840772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3300"/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3300">
                <a:solidFill>
                  <a:srgbClr val="FFFFFF"/>
                </a:solidFill>
              </a:rPr>
              <a:t>los derivados de…</a:t>
            </a:r>
          </a:p>
        </p:txBody>
      </p:sp>
      <p:sp>
        <p:nvSpPr>
          <p:cNvPr id="73" name="Shape 73"/>
          <p:cNvSpPr/>
          <p:nvPr/>
        </p:nvSpPr>
        <p:spPr>
          <a:xfrm>
            <a:off x="9626124" y="6441971"/>
            <a:ext cx="2273809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control político</a:t>
            </a:r>
          </a:p>
        </p:txBody>
      </p:sp>
      <p:sp>
        <p:nvSpPr>
          <p:cNvPr id="74" name="Shape 74"/>
          <p:cNvSpPr/>
          <p:nvPr/>
        </p:nvSpPr>
        <p:spPr>
          <a:xfrm>
            <a:off x="6468485" y="7089671"/>
            <a:ext cx="4347465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tensiones empresas estados</a:t>
            </a:r>
          </a:p>
        </p:txBody>
      </p:sp>
      <p:sp>
        <p:nvSpPr>
          <p:cNvPr id="75" name="Shape 75"/>
          <p:cNvSpPr/>
          <p:nvPr/>
        </p:nvSpPr>
        <p:spPr>
          <a:xfrm>
            <a:off x="691083" y="7737371"/>
            <a:ext cx="6573838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6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600">
                <a:solidFill>
                  <a:srgbClr val="FFFFFF"/>
                </a:solidFill>
              </a:rPr>
              <a:t>naturaleza de la dependencia del recurso</a:t>
            </a:r>
          </a:p>
        </p:txBody>
      </p:sp>
      <p:sp>
        <p:nvSpPr>
          <p:cNvPr id="76" name="Shape 76"/>
          <p:cNvSpPr/>
          <p:nvPr/>
        </p:nvSpPr>
        <p:spPr>
          <a:xfrm>
            <a:off x="7324242" y="7748382"/>
            <a:ext cx="1508736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sistémica</a:t>
            </a:r>
          </a:p>
        </p:txBody>
      </p:sp>
      <p:sp>
        <p:nvSpPr>
          <p:cNvPr id="77" name="Shape 77"/>
          <p:cNvSpPr/>
          <p:nvPr/>
        </p:nvSpPr>
        <p:spPr>
          <a:xfrm>
            <a:off x="8892299" y="7737371"/>
            <a:ext cx="1674166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estructural</a:t>
            </a:r>
          </a:p>
        </p:txBody>
      </p:sp>
      <p:sp>
        <p:nvSpPr>
          <p:cNvPr id="78" name="Shape 78"/>
          <p:cNvSpPr/>
          <p:nvPr/>
        </p:nvSpPr>
        <p:spPr>
          <a:xfrm>
            <a:off x="3729706" y="8743744"/>
            <a:ext cx="4370947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6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600">
                <a:solidFill>
                  <a:srgbClr val="FFFFFF"/>
                </a:solidFill>
              </a:rPr>
              <a:t>conflicto potencial máximo</a:t>
            </a:r>
          </a:p>
        </p:txBody>
      </p:sp>
      <p:sp>
        <p:nvSpPr>
          <p:cNvPr id="79" name="Shape 79"/>
          <p:cNvSpPr/>
          <p:nvPr/>
        </p:nvSpPr>
        <p:spPr>
          <a:xfrm>
            <a:off x="12047414" y="543221"/>
            <a:ext cx="3685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0" name="Shape 80"/>
          <p:cNvSpPr/>
          <p:nvPr/>
        </p:nvSpPr>
        <p:spPr>
          <a:xfrm>
            <a:off x="10603836" y="3616325"/>
            <a:ext cx="1270001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ludismo</a:t>
            </a:r>
          </a:p>
        </p:txBody>
      </p:sp>
      <p:sp>
        <p:nvSpPr>
          <p:cNvPr id="81" name="Shape 81"/>
          <p:cNvSpPr/>
          <p:nvPr/>
        </p:nvSpPr>
        <p:spPr>
          <a:xfrm>
            <a:off x="350772" y="8731146"/>
            <a:ext cx="3233305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6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600">
                <a:solidFill>
                  <a:srgbClr val="FFFFFF"/>
                </a:solidFill>
              </a:rPr>
              <a:t>Cruce de Conflictos</a:t>
            </a:r>
          </a:p>
        </p:txBody>
      </p:sp>
      <p:sp>
        <p:nvSpPr>
          <p:cNvPr id="82" name="Shape 82"/>
          <p:cNvSpPr/>
          <p:nvPr/>
        </p:nvSpPr>
        <p:spPr>
          <a:xfrm flipH="1">
            <a:off x="410780" y="3939137"/>
            <a:ext cx="1" cy="4750544"/>
          </a:xfrm>
          <a:prstGeom prst="line">
            <a:avLst/>
          </a:prstGeom>
          <a:ln w="114300">
            <a:solidFill>
              <a:srgbClr val="E8A433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</p:spTree>
  </p:cSld>
  <p:clrMapOvr>
    <a:masterClrMapping/>
  </p:clrMapOvr>
  <p:transition spd="med" advClick="1">
    <p:checker dir="horz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4184302" y="1577975"/>
            <a:ext cx="3670996" cy="7366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42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200">
                <a:solidFill>
                  <a:srgbClr val="FFFFFF"/>
                </a:solidFill>
              </a:rPr>
              <a:t>¿Estratégico?</a:t>
            </a:r>
          </a:p>
        </p:txBody>
      </p:sp>
      <p:sp>
        <p:nvSpPr>
          <p:cNvPr id="85" name="Shape 85"/>
          <p:cNvSpPr/>
          <p:nvPr/>
        </p:nvSpPr>
        <p:spPr>
          <a:xfrm>
            <a:off x="4176439" y="2845118"/>
            <a:ext cx="1435431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subjetivo</a:t>
            </a:r>
          </a:p>
        </p:txBody>
      </p:sp>
      <p:sp>
        <p:nvSpPr>
          <p:cNvPr id="86" name="Shape 86"/>
          <p:cNvSpPr/>
          <p:nvPr/>
        </p:nvSpPr>
        <p:spPr>
          <a:xfrm>
            <a:off x="8800681" y="2845118"/>
            <a:ext cx="1270332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87" name="Shape 87"/>
          <p:cNvSpPr/>
          <p:nvPr/>
        </p:nvSpPr>
        <p:spPr>
          <a:xfrm>
            <a:off x="4540226" y="5252406"/>
            <a:ext cx="1952204" cy="5334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8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800">
                <a:solidFill>
                  <a:srgbClr val="FFFFFF"/>
                </a:solidFill>
              </a:rPr>
              <a:t>estructural</a:t>
            </a:r>
          </a:p>
        </p:txBody>
      </p:sp>
      <p:sp>
        <p:nvSpPr>
          <p:cNvPr id="88" name="Shape 88"/>
          <p:cNvSpPr/>
          <p:nvPr/>
        </p:nvSpPr>
        <p:spPr>
          <a:xfrm>
            <a:off x="4064023" y="8042274"/>
            <a:ext cx="825849" cy="5334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8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800">
                <a:solidFill>
                  <a:srgbClr val="FFFFFF"/>
                </a:solidFill>
              </a:rPr>
              <a:t>vital</a:t>
            </a:r>
          </a:p>
        </p:txBody>
      </p:sp>
      <p:sp>
        <p:nvSpPr>
          <p:cNvPr id="89" name="Shape 89"/>
          <p:cNvSpPr/>
          <p:nvPr/>
        </p:nvSpPr>
        <p:spPr>
          <a:xfrm>
            <a:off x="2791411" y="6103706"/>
            <a:ext cx="9281739" cy="9652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8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800">
                <a:solidFill>
                  <a:srgbClr val="FFFFFF"/>
                </a:solidFill>
              </a:rPr>
              <a:t>su falta amenaza la supervivencia de la estructura y el modelo de desarrollo</a:t>
            </a:r>
          </a:p>
        </p:txBody>
      </p:sp>
      <p:sp>
        <p:nvSpPr>
          <p:cNvPr id="90" name="Shape 90"/>
          <p:cNvSpPr/>
          <p:nvPr/>
        </p:nvSpPr>
        <p:spPr>
          <a:xfrm>
            <a:off x="8561947" y="3749674"/>
            <a:ext cx="1747800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económico</a:t>
            </a:r>
          </a:p>
        </p:txBody>
      </p:sp>
      <p:sp>
        <p:nvSpPr>
          <p:cNvPr id="91" name="Shape 91"/>
          <p:cNvSpPr/>
          <p:nvPr/>
        </p:nvSpPr>
        <p:spPr>
          <a:xfrm>
            <a:off x="4252240" y="3749674"/>
            <a:ext cx="994614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militar</a:t>
            </a:r>
          </a:p>
        </p:txBody>
      </p:sp>
      <p:sp>
        <p:nvSpPr>
          <p:cNvPr id="92" name="Shape 92"/>
          <p:cNvSpPr/>
          <p:nvPr/>
        </p:nvSpPr>
        <p:spPr>
          <a:xfrm>
            <a:off x="6479579" y="3749674"/>
            <a:ext cx="1197027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cultural</a:t>
            </a:r>
          </a:p>
        </p:txBody>
      </p:sp>
      <p:pic>
        <p:nvPicPr>
          <p:cNvPr id="93" name="raras.8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4794183" y="4359274"/>
            <a:ext cx="4939928" cy="495301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26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600">
                <a:solidFill>
                  <a:srgbClr val="FFFFFF"/>
                </a:solidFill>
              </a:rPr>
              <a:t>su falta es fuente de conflictos</a:t>
            </a:r>
          </a:p>
        </p:txBody>
      </p:sp>
      <p:sp>
        <p:nvSpPr>
          <p:cNvPr id="95" name="Shape 95"/>
          <p:cNvSpPr/>
          <p:nvPr/>
        </p:nvSpPr>
        <p:spPr>
          <a:xfrm>
            <a:off x="1399320" y="2813368"/>
            <a:ext cx="25017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Primer nivel</a:t>
            </a:r>
          </a:p>
        </p:txBody>
      </p:sp>
      <p:sp>
        <p:nvSpPr>
          <p:cNvPr id="96" name="Shape 96"/>
          <p:cNvSpPr/>
          <p:nvPr/>
        </p:nvSpPr>
        <p:spPr>
          <a:xfrm>
            <a:off x="1371842" y="5195256"/>
            <a:ext cx="30362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Segundo nivel</a:t>
            </a:r>
          </a:p>
        </p:txBody>
      </p:sp>
      <p:sp>
        <p:nvSpPr>
          <p:cNvPr id="97" name="Shape 97"/>
          <p:cNvSpPr/>
          <p:nvPr/>
        </p:nvSpPr>
        <p:spPr>
          <a:xfrm>
            <a:off x="5034876" y="7222662"/>
            <a:ext cx="2200504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no renovables</a:t>
            </a:r>
          </a:p>
        </p:txBody>
      </p:sp>
      <p:sp>
        <p:nvSpPr>
          <p:cNvPr id="98" name="Shape 98"/>
          <p:cNvSpPr/>
          <p:nvPr/>
        </p:nvSpPr>
        <p:spPr>
          <a:xfrm>
            <a:off x="8241510" y="7222662"/>
            <a:ext cx="1673836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sistémicas</a:t>
            </a:r>
          </a:p>
        </p:txBody>
      </p:sp>
      <p:sp>
        <p:nvSpPr>
          <p:cNvPr id="99" name="Shape 99"/>
          <p:cNvSpPr/>
          <p:nvPr/>
        </p:nvSpPr>
        <p:spPr>
          <a:xfrm>
            <a:off x="12259218" y="225921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0" name="Shape 100"/>
          <p:cNvSpPr/>
          <p:nvPr/>
        </p:nvSpPr>
        <p:spPr>
          <a:xfrm>
            <a:off x="1428352" y="7985124"/>
            <a:ext cx="244373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Tercer nivel</a:t>
            </a:r>
          </a:p>
        </p:txBody>
      </p:sp>
      <p:sp>
        <p:nvSpPr>
          <p:cNvPr id="101" name="Shape 101"/>
          <p:cNvSpPr/>
          <p:nvPr/>
        </p:nvSpPr>
        <p:spPr>
          <a:xfrm>
            <a:off x="5275191" y="8127513"/>
            <a:ext cx="5142257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Sociedad postindustrial avanzada</a:t>
            </a:r>
          </a:p>
        </p:txBody>
      </p:sp>
      <p:sp>
        <p:nvSpPr>
          <p:cNvPr id="102" name="Shape 102"/>
          <p:cNvSpPr/>
          <p:nvPr/>
        </p:nvSpPr>
        <p:spPr>
          <a:xfrm>
            <a:off x="5296143" y="8657185"/>
            <a:ext cx="3563900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Alta división del trabajo</a:t>
            </a:r>
          </a:p>
        </p:txBody>
      </p:sp>
      <p:sp>
        <p:nvSpPr>
          <p:cNvPr id="103" name="Shape 103"/>
          <p:cNvSpPr/>
          <p:nvPr/>
        </p:nvSpPr>
        <p:spPr>
          <a:xfrm>
            <a:off x="9192650" y="8657185"/>
            <a:ext cx="2640991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Interdependiente</a:t>
            </a:r>
          </a:p>
        </p:txBody>
      </p:sp>
      <p:sp>
        <p:nvSpPr>
          <p:cNvPr id="104" name="Shape 104"/>
          <p:cNvSpPr/>
          <p:nvPr/>
        </p:nvSpPr>
        <p:spPr>
          <a:xfrm>
            <a:off x="10802767" y="8061324"/>
            <a:ext cx="939801" cy="495301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Fragil</a:t>
            </a:r>
          </a:p>
        </p:txBody>
      </p:sp>
      <p:sp>
        <p:nvSpPr>
          <p:cNvPr id="105" name="Shape 105"/>
          <p:cNvSpPr/>
          <p:nvPr/>
        </p:nvSpPr>
        <p:spPr>
          <a:xfrm>
            <a:off x="5896171" y="3101163"/>
            <a:ext cx="2640991" cy="1"/>
          </a:xfrm>
          <a:prstGeom prst="line">
            <a:avLst/>
          </a:prstGeom>
          <a:ln w="114300">
            <a:solidFill>
              <a:srgbClr val="FFFFFF"/>
            </a:solidFill>
            <a:miter lim="400000"/>
            <a:headEnd type="triangle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</p:spTree>
  </p:cSld>
  <p:clrMapOvr>
    <a:masterClrMapping/>
  </p:clrMapOvr>
  <p:transition spd="slow" advClick="1">
    <p:checker dir="horz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raras.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108"/>
          <p:cNvSpPr/>
          <p:nvPr/>
        </p:nvSpPr>
        <p:spPr>
          <a:xfrm>
            <a:off x="2834474" y="2508090"/>
            <a:ext cx="7081852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minerales o fluidos relacionados con la energía</a:t>
            </a:r>
          </a:p>
        </p:txBody>
      </p:sp>
      <p:sp>
        <p:nvSpPr>
          <p:cNvPr id="109" name="Shape 109"/>
          <p:cNvSpPr/>
          <p:nvPr/>
        </p:nvSpPr>
        <p:spPr>
          <a:xfrm>
            <a:off x="5011991" y="3270090"/>
            <a:ext cx="2371218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tierra cultivable</a:t>
            </a:r>
          </a:p>
        </p:txBody>
      </p:sp>
      <p:sp>
        <p:nvSpPr>
          <p:cNvPr id="110" name="Shape 110"/>
          <p:cNvSpPr/>
          <p:nvPr/>
        </p:nvSpPr>
        <p:spPr>
          <a:xfrm>
            <a:off x="5764187" y="4032090"/>
            <a:ext cx="866826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agua</a:t>
            </a:r>
          </a:p>
        </p:txBody>
      </p:sp>
      <p:sp>
        <p:nvSpPr>
          <p:cNvPr id="111" name="Shape 111"/>
          <p:cNvSpPr/>
          <p:nvPr/>
        </p:nvSpPr>
        <p:spPr>
          <a:xfrm>
            <a:off x="4957178" y="4751267"/>
            <a:ext cx="2480844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materias primas</a:t>
            </a:r>
          </a:p>
        </p:txBody>
      </p:sp>
      <p:sp>
        <p:nvSpPr>
          <p:cNvPr id="112" name="Shape 112"/>
          <p:cNvSpPr/>
          <p:nvPr/>
        </p:nvSpPr>
        <p:spPr>
          <a:xfrm>
            <a:off x="4779844" y="6788149"/>
            <a:ext cx="3191112" cy="6858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38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800">
                <a:solidFill>
                  <a:srgbClr val="FFFFFF"/>
                </a:solidFill>
              </a:rPr>
              <a:t>Tierras Raras</a:t>
            </a:r>
          </a:p>
        </p:txBody>
      </p:sp>
      <p:sp>
        <p:nvSpPr>
          <p:cNvPr id="113" name="Shape 113"/>
          <p:cNvSpPr/>
          <p:nvPr/>
        </p:nvSpPr>
        <p:spPr>
          <a:xfrm>
            <a:off x="3611435" y="1625281"/>
            <a:ext cx="5527930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elementos estratégicos tradicionales</a:t>
            </a:r>
          </a:p>
        </p:txBody>
      </p:sp>
      <p:sp>
        <p:nvSpPr>
          <p:cNvPr id="114" name="Shape 114"/>
          <p:cNvSpPr/>
          <p:nvPr/>
        </p:nvSpPr>
        <p:spPr>
          <a:xfrm>
            <a:off x="1693316" y="5584745"/>
            <a:ext cx="900856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nuestra línea de desarrollo tecnológico  </a:t>
            </a:r>
            <a:endParaRPr sz="2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ha llevado a la dependencia de unos elementos nuevos</a:t>
            </a:r>
          </a:p>
        </p:txBody>
      </p:sp>
      <p:sp>
        <p:nvSpPr>
          <p:cNvPr id="115" name="Shape 115"/>
          <p:cNvSpPr/>
          <p:nvPr/>
        </p:nvSpPr>
        <p:spPr>
          <a:xfrm>
            <a:off x="3447034" y="7877254"/>
            <a:ext cx="585673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¿Qué son las Tierras Raras?</a:t>
            </a:r>
          </a:p>
        </p:txBody>
      </p:sp>
      <p:sp>
        <p:nvSpPr>
          <p:cNvPr id="116" name="Shape 116"/>
          <p:cNvSpPr/>
          <p:nvPr/>
        </p:nvSpPr>
        <p:spPr>
          <a:xfrm>
            <a:off x="12404834" y="225921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3</a:t>
            </a:r>
          </a:p>
        </p:txBody>
      </p:sp>
    </p:spTree>
  </p:cSld>
  <p:clrMapOvr>
    <a:masterClrMapping/>
  </p:clrMapOvr>
  <p:transition spd="slow" advClick="1">
    <p:checker dir="horz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2091250" y="1377950"/>
            <a:ext cx="790398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en un espacio interdisciplinar es preciso explicar cuestiones básicas </a:t>
            </a:r>
          </a:p>
        </p:txBody>
      </p:sp>
      <p:sp>
        <p:nvSpPr>
          <p:cNvPr id="119" name="Shape 119"/>
          <p:cNvSpPr/>
          <p:nvPr/>
        </p:nvSpPr>
        <p:spPr>
          <a:xfrm>
            <a:off x="4597927" y="2870518"/>
            <a:ext cx="2705299" cy="5842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32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FFFFFF"/>
                </a:solidFill>
              </a:rPr>
              <a:t>Tierras Raras</a:t>
            </a:r>
          </a:p>
        </p:txBody>
      </p:sp>
      <p:sp>
        <p:nvSpPr>
          <p:cNvPr id="120" name="Shape 120"/>
          <p:cNvSpPr/>
          <p:nvPr/>
        </p:nvSpPr>
        <p:spPr>
          <a:xfrm>
            <a:off x="5402681" y="3486150"/>
            <a:ext cx="646663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por la dificultad de extracción 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y relativa poca presencia</a:t>
            </a:r>
          </a:p>
        </p:txBody>
      </p:sp>
      <p:sp>
        <p:nvSpPr>
          <p:cNvPr id="121" name="Shape 121"/>
          <p:cNvSpPr/>
          <p:nvPr/>
        </p:nvSpPr>
        <p:spPr>
          <a:xfrm>
            <a:off x="806170" y="3549650"/>
            <a:ext cx="36708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Óxidos minerales</a:t>
            </a:r>
          </a:p>
        </p:txBody>
      </p:sp>
      <p:sp>
        <p:nvSpPr>
          <p:cNvPr id="122" name="Shape 122"/>
          <p:cNvSpPr/>
          <p:nvPr/>
        </p:nvSpPr>
        <p:spPr>
          <a:xfrm>
            <a:off x="2530572" y="5276850"/>
            <a:ext cx="70253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Conocidas desde finales del XVIII</a:t>
            </a:r>
          </a:p>
        </p:txBody>
      </p:sp>
      <p:sp>
        <p:nvSpPr>
          <p:cNvPr id="123" name="Shape 123"/>
          <p:cNvSpPr/>
          <p:nvPr/>
        </p:nvSpPr>
        <p:spPr>
          <a:xfrm>
            <a:off x="3716295" y="6013450"/>
            <a:ext cx="50602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propiedades especiales</a:t>
            </a:r>
          </a:p>
        </p:txBody>
      </p:sp>
      <p:sp>
        <p:nvSpPr>
          <p:cNvPr id="124" name="Shape 124"/>
          <p:cNvSpPr/>
          <p:nvPr/>
        </p:nvSpPr>
        <p:spPr>
          <a:xfrm>
            <a:off x="1951839" y="7004050"/>
            <a:ext cx="8589203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las hace vitales en la alta tecnología y en todos los sistemas informáticos</a:t>
            </a:r>
          </a:p>
        </p:txBody>
      </p:sp>
      <p:pic>
        <p:nvPicPr>
          <p:cNvPr id="125" name="raras.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12312170" y="225921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4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795073" y="1971062"/>
            <a:ext cx="11414654" cy="659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La denominación </a:t>
            </a:r>
            <a:r>
              <a:rPr i="1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tierras 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proviene de la </a:t>
            </a:r>
            <a:r>
              <a:rPr b="1" sz="2300">
                <a:solidFill>
                  <a:srgbClr val="E8A433"/>
                </a:solidFill>
                <a:latin typeface="Trebuchet MS"/>
                <a:ea typeface="Trebuchet MS"/>
                <a:cs typeface="Trebuchet MS"/>
                <a:sym typeface="Trebuchet MS"/>
              </a:rPr>
              <a:t>antigua denominación que antes se daba a los óxidos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, mientras que el </a:t>
            </a:r>
            <a:r>
              <a:rPr b="1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término de </a:t>
            </a:r>
            <a:r>
              <a:rPr b="1" i="1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raras </a:t>
            </a:r>
            <a:r>
              <a:rPr b="1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procede del siglo pasado y se refiere a las dificultades que existen en los procesos de separación entre ellas para ser usadas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3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Las tierras raras (o REE, en inglés, por </a:t>
            </a:r>
            <a:r>
              <a:rPr i="1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rare earth elements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) comprenden un grupo de elementos químicos de la serie de los lantánidos, integrado por las tierras raras ligeras (lantano, cerio, praseodimio, neodimio, promecio y samario) y las tierras raras pesadas (europio, gadolinio, terbio, disprosio, holmio, erbio, tulio, iterbio y lutecio). Generalmente también</a:t>
            </a:r>
            <a:r>
              <a:rPr sz="230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se incluyen entre ellas al itrio y al escandio.</a:t>
            </a:r>
            <a:endParaRPr sz="2300">
              <a:solidFill>
                <a:srgbClr val="FFFFFF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lvl="0" algn="l" defTabSz="457200">
              <a:spcBef>
                <a:spcPts val="1200"/>
              </a:spcBef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Las tierras raras son por tanto, mezclas de óxidos e hidróxidos de los elementos del bloque F de la tabla periódica de elementos. Estos elementos tienen radios iónicos muy parecidos y muestran comportamientos químicos igualmente semejantes que hacen difícil su separación. Aunque el nombre de tierras raras (TR) podría llevar a la conclusión que se trata de elementos con escasa abundancia en la corteza terrestre, esto no es así. Algunos elementos, como el cerio, el itrio y el neodimio son más abundantes que el plomo, y el tulio, que es el más escaso, es aún</a:t>
            </a:r>
            <a:r>
              <a:rPr sz="230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más común que el oro o el platino.</a:t>
            </a:r>
            <a:endParaRPr sz="1200">
              <a:solidFill>
                <a:srgbClr val="FFFFFF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29" name="raras.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6799" y="-15940"/>
            <a:ext cx="5811202" cy="115443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11888562" y="237426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5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2907486" y="1284882"/>
            <a:ext cx="6406745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cada época ha tenido sus 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propios minerales estratégicos</a:t>
            </a:r>
          </a:p>
        </p:txBody>
      </p:sp>
      <p:sp>
        <p:nvSpPr>
          <p:cNvPr id="133" name="Shape 133"/>
          <p:cNvSpPr/>
          <p:nvPr/>
        </p:nvSpPr>
        <p:spPr>
          <a:xfrm>
            <a:off x="1544267" y="2684382"/>
            <a:ext cx="8853783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cada época ha tenido conflictos a causa de la disputa por los recursos o por la forma en que han sido explotados</a:t>
            </a:r>
          </a:p>
        </p:txBody>
      </p:sp>
      <p:sp>
        <p:nvSpPr>
          <p:cNvPr id="134" name="Shape 134"/>
          <p:cNvSpPr/>
          <p:nvPr/>
        </p:nvSpPr>
        <p:spPr>
          <a:xfrm>
            <a:off x="2469318" y="4895016"/>
            <a:ext cx="7283081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¿las Tierras Raras son un recurso estratégico más, como otros históricamente o bien estamos ante algo diferente?</a:t>
            </a:r>
          </a:p>
        </p:txBody>
      </p:sp>
      <p:sp>
        <p:nvSpPr>
          <p:cNvPr id="135" name="Shape 135"/>
          <p:cNvSpPr/>
          <p:nvPr/>
        </p:nvSpPr>
        <p:spPr>
          <a:xfrm>
            <a:off x="4190161" y="7550150"/>
            <a:ext cx="38413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Son algo diferente</a:t>
            </a:r>
          </a:p>
        </p:txBody>
      </p:sp>
      <p:pic>
        <p:nvPicPr>
          <p:cNvPr id="136" name="raras.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12113603" y="225921"/>
            <a:ext cx="3685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5314460" y="1708150"/>
            <a:ext cx="6457405" cy="5918101"/>
          </a:xfrm>
          <a:prstGeom prst="rect">
            <a:avLst/>
          </a:prstGeom>
          <a:solidFill>
            <a:srgbClr val="A6AAA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0" name="Shape 140"/>
          <p:cNvSpPr/>
          <p:nvPr/>
        </p:nvSpPr>
        <p:spPr>
          <a:xfrm>
            <a:off x="7754844" y="1708150"/>
            <a:ext cx="4023917" cy="3848646"/>
          </a:xfrm>
          <a:prstGeom prst="rect">
            <a:avLst/>
          </a:prstGeom>
          <a:solidFill>
            <a:srgbClr val="720C0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1" name="Shape 141"/>
          <p:cNvSpPr/>
          <p:nvPr/>
        </p:nvSpPr>
        <p:spPr>
          <a:xfrm flipV="1">
            <a:off x="4514360" y="1708050"/>
            <a:ext cx="1" cy="5918301"/>
          </a:xfrm>
          <a:prstGeom prst="line">
            <a:avLst/>
          </a:prstGeom>
          <a:ln w="177800">
            <a:solidFill>
              <a:srgbClr val="E8A433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2" name="Shape 142"/>
          <p:cNvSpPr/>
          <p:nvPr/>
        </p:nvSpPr>
        <p:spPr>
          <a:xfrm>
            <a:off x="5289060" y="8121650"/>
            <a:ext cx="6178005" cy="0"/>
          </a:xfrm>
          <a:prstGeom prst="line">
            <a:avLst/>
          </a:prstGeom>
          <a:ln w="177800">
            <a:solidFill>
              <a:srgbClr val="E8A433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3" name="Shape 143"/>
          <p:cNvSpPr/>
          <p:nvPr/>
        </p:nvSpPr>
        <p:spPr>
          <a:xfrm>
            <a:off x="1024383" y="3274640"/>
            <a:ext cx="2854978" cy="8890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Riesgo de falta de abastecimiento</a:t>
            </a:r>
          </a:p>
        </p:txBody>
      </p:sp>
      <p:sp>
        <p:nvSpPr>
          <p:cNvPr id="144" name="Shape 144"/>
          <p:cNvSpPr/>
          <p:nvPr/>
        </p:nvSpPr>
        <p:spPr>
          <a:xfrm>
            <a:off x="6574649" y="8572500"/>
            <a:ext cx="3606826" cy="4953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importancia estratégica</a:t>
            </a:r>
          </a:p>
        </p:txBody>
      </p:sp>
      <p:sp>
        <p:nvSpPr>
          <p:cNvPr id="145" name="Shape 145"/>
          <p:cNvSpPr/>
          <p:nvPr/>
        </p:nvSpPr>
        <p:spPr>
          <a:xfrm>
            <a:off x="8886958" y="3994422"/>
            <a:ext cx="1821105" cy="495301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zona crítica</a:t>
            </a:r>
          </a:p>
        </p:txBody>
      </p:sp>
      <p:sp>
        <p:nvSpPr>
          <p:cNvPr id="146" name="Shape 146"/>
          <p:cNvSpPr/>
          <p:nvPr/>
        </p:nvSpPr>
        <p:spPr>
          <a:xfrm>
            <a:off x="3574870" y="1416049"/>
            <a:ext cx="50738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3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30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47" name="Shape 147"/>
          <p:cNvSpPr/>
          <p:nvPr/>
        </p:nvSpPr>
        <p:spPr>
          <a:xfrm>
            <a:off x="2939035" y="1625600"/>
            <a:ext cx="411114" cy="495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8" name="Shape 148"/>
          <p:cNvSpPr/>
          <p:nvPr/>
        </p:nvSpPr>
        <p:spPr>
          <a:xfrm>
            <a:off x="11067035" y="8617049"/>
            <a:ext cx="411114" cy="495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49" name="Shape 149"/>
          <p:cNvSpPr/>
          <p:nvPr/>
        </p:nvSpPr>
        <p:spPr>
          <a:xfrm>
            <a:off x="11613970" y="8362949"/>
            <a:ext cx="50738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3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5300">
                <a:solidFill>
                  <a:srgbClr val="FFFFFF"/>
                </a:solidFill>
              </a:rPr>
              <a:t>+</a:t>
            </a:r>
          </a:p>
        </p:txBody>
      </p:sp>
      <p:grpSp>
        <p:nvGrpSpPr>
          <p:cNvPr id="154" name="Group 154"/>
          <p:cNvGrpSpPr/>
          <p:nvPr/>
        </p:nvGrpSpPr>
        <p:grpSpPr>
          <a:xfrm>
            <a:off x="5515456" y="2893640"/>
            <a:ext cx="1408473" cy="1651001"/>
            <a:chOff x="0" y="0"/>
            <a:chExt cx="1408472" cy="1651000"/>
          </a:xfrm>
        </p:grpSpPr>
        <p:sp>
          <p:nvSpPr>
            <p:cNvPr id="150" name="Shape 150"/>
            <p:cNvSpPr/>
            <p:nvPr/>
          </p:nvSpPr>
          <p:spPr>
            <a:xfrm>
              <a:off x="386088" y="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1" name="Shape 151"/>
            <p:cNvSpPr/>
            <p:nvPr/>
          </p:nvSpPr>
          <p:spPr>
            <a:xfrm>
              <a:off x="-1" y="6858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2" name="Shape 152"/>
            <p:cNvSpPr/>
            <p:nvPr/>
          </p:nvSpPr>
          <p:spPr>
            <a:xfrm>
              <a:off x="997520" y="3175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3" name="Shape 153"/>
            <p:cNvSpPr/>
            <p:nvPr/>
          </p:nvSpPr>
          <p:spPr>
            <a:xfrm>
              <a:off x="603820" y="9144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9477856" y="5613400"/>
            <a:ext cx="1408473" cy="1651001"/>
            <a:chOff x="0" y="0"/>
            <a:chExt cx="1408472" cy="1651000"/>
          </a:xfrm>
        </p:grpSpPr>
        <p:sp>
          <p:nvSpPr>
            <p:cNvPr id="155" name="Shape 155"/>
            <p:cNvSpPr/>
            <p:nvPr/>
          </p:nvSpPr>
          <p:spPr>
            <a:xfrm>
              <a:off x="386088" y="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6" name="Shape 156"/>
            <p:cNvSpPr/>
            <p:nvPr/>
          </p:nvSpPr>
          <p:spPr>
            <a:xfrm>
              <a:off x="-1" y="6858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7" name="Shape 157"/>
            <p:cNvSpPr/>
            <p:nvPr/>
          </p:nvSpPr>
          <p:spPr>
            <a:xfrm>
              <a:off x="997520" y="3175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58" name="Shape 158"/>
            <p:cNvSpPr/>
            <p:nvPr/>
          </p:nvSpPr>
          <p:spPr>
            <a:xfrm>
              <a:off x="603820" y="9144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9795356" y="1953840"/>
            <a:ext cx="1408473" cy="1651001"/>
            <a:chOff x="0" y="0"/>
            <a:chExt cx="1408472" cy="1651000"/>
          </a:xfrm>
        </p:grpSpPr>
        <p:sp>
          <p:nvSpPr>
            <p:cNvPr id="160" name="Shape 160"/>
            <p:cNvSpPr/>
            <p:nvPr/>
          </p:nvSpPr>
          <p:spPr>
            <a:xfrm>
              <a:off x="386088" y="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1" name="Shape 161"/>
            <p:cNvSpPr/>
            <p:nvPr/>
          </p:nvSpPr>
          <p:spPr>
            <a:xfrm>
              <a:off x="-1" y="6858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2" name="Shape 162"/>
            <p:cNvSpPr/>
            <p:nvPr/>
          </p:nvSpPr>
          <p:spPr>
            <a:xfrm>
              <a:off x="997520" y="3175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3" name="Shape 163"/>
            <p:cNvSpPr/>
            <p:nvPr/>
          </p:nvSpPr>
          <p:spPr>
            <a:xfrm>
              <a:off x="603820" y="9144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</p:grpSp>
      <p:grpSp>
        <p:nvGrpSpPr>
          <p:cNvPr id="169" name="Group 169"/>
          <p:cNvGrpSpPr/>
          <p:nvPr/>
        </p:nvGrpSpPr>
        <p:grpSpPr>
          <a:xfrm>
            <a:off x="6086956" y="5340005"/>
            <a:ext cx="1408473" cy="1651001"/>
            <a:chOff x="0" y="0"/>
            <a:chExt cx="1408472" cy="1651000"/>
          </a:xfrm>
        </p:grpSpPr>
        <p:sp>
          <p:nvSpPr>
            <p:cNvPr id="165" name="Shape 165"/>
            <p:cNvSpPr/>
            <p:nvPr/>
          </p:nvSpPr>
          <p:spPr>
            <a:xfrm>
              <a:off x="386088" y="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6" name="Shape 166"/>
            <p:cNvSpPr/>
            <p:nvPr/>
          </p:nvSpPr>
          <p:spPr>
            <a:xfrm>
              <a:off x="-1" y="6858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7" name="Shape 167"/>
            <p:cNvSpPr/>
            <p:nvPr/>
          </p:nvSpPr>
          <p:spPr>
            <a:xfrm>
              <a:off x="997520" y="3175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  <p:sp>
          <p:nvSpPr>
            <p:cNvPr id="168" name="Shape 168"/>
            <p:cNvSpPr/>
            <p:nvPr/>
          </p:nvSpPr>
          <p:spPr>
            <a:xfrm>
              <a:off x="603820" y="914400"/>
              <a:ext cx="410953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4200">
                  <a:solidFill>
                    <a:srgbClr val="002452"/>
                  </a:solidFill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4200">
                  <a:solidFill>
                    <a:srgbClr val="002452"/>
                  </a:solidFill>
                </a:rPr>
                <a:t>x</a:t>
              </a:r>
            </a:p>
          </p:txBody>
        </p:sp>
      </p:grpSp>
      <p:sp>
        <p:nvSpPr>
          <p:cNvPr id="170" name="Shape 170"/>
          <p:cNvSpPr/>
          <p:nvPr/>
        </p:nvSpPr>
        <p:spPr>
          <a:xfrm>
            <a:off x="1675835" y="6400800"/>
            <a:ext cx="419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X</a:t>
            </a:r>
          </a:p>
        </p:txBody>
      </p:sp>
      <p:sp>
        <p:nvSpPr>
          <p:cNvPr id="171" name="Shape 171"/>
          <p:cNvSpPr/>
          <p:nvPr/>
        </p:nvSpPr>
        <p:spPr>
          <a:xfrm>
            <a:off x="2242247" y="6616700"/>
            <a:ext cx="419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X</a:t>
            </a:r>
          </a:p>
        </p:txBody>
      </p:sp>
      <p:sp>
        <p:nvSpPr>
          <p:cNvPr id="172" name="Shape 172"/>
          <p:cNvSpPr/>
          <p:nvPr/>
        </p:nvSpPr>
        <p:spPr>
          <a:xfrm>
            <a:off x="883449" y="7181850"/>
            <a:ext cx="262981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minerales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estratégicos</a:t>
            </a:r>
          </a:p>
        </p:txBody>
      </p:sp>
      <p:pic>
        <p:nvPicPr>
          <p:cNvPr id="173" name="raras.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21340"/>
            <a:ext cx="13004800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hape 174"/>
          <p:cNvSpPr/>
          <p:nvPr/>
        </p:nvSpPr>
        <p:spPr>
          <a:xfrm>
            <a:off x="12325407" y="184220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7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6541368" y="4450184"/>
            <a:ext cx="5305128" cy="222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20C0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77" name="Shape 177"/>
          <p:cNvSpPr/>
          <p:nvPr/>
        </p:nvSpPr>
        <p:spPr>
          <a:xfrm>
            <a:off x="1158304" y="4450184"/>
            <a:ext cx="5305128" cy="222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747C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78" name="Shape 178"/>
          <p:cNvSpPr/>
          <p:nvPr/>
        </p:nvSpPr>
        <p:spPr>
          <a:xfrm>
            <a:off x="3582268" y="2328316"/>
            <a:ext cx="5305128" cy="2224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54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600"/>
            </a:pPr>
          </a:p>
        </p:txBody>
      </p:sp>
      <p:sp>
        <p:nvSpPr>
          <p:cNvPr id="179" name="Shape 179"/>
          <p:cNvSpPr/>
          <p:nvPr/>
        </p:nvSpPr>
        <p:spPr>
          <a:xfrm>
            <a:off x="3985899" y="2843832"/>
            <a:ext cx="4755338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asegurar el suministro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desde terceros países</a:t>
            </a:r>
          </a:p>
        </p:txBody>
      </p:sp>
      <p:sp>
        <p:nvSpPr>
          <p:cNvPr id="180" name="Shape 180"/>
          <p:cNvSpPr/>
          <p:nvPr/>
        </p:nvSpPr>
        <p:spPr>
          <a:xfrm>
            <a:off x="1509094" y="4692649"/>
            <a:ext cx="4603548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profundizar en 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fuentes de suministro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europeas</a:t>
            </a:r>
          </a:p>
        </p:txBody>
      </p:sp>
      <p:sp>
        <p:nvSpPr>
          <p:cNvPr id="181" name="Shape 181"/>
          <p:cNvSpPr/>
          <p:nvPr/>
        </p:nvSpPr>
        <p:spPr>
          <a:xfrm>
            <a:off x="7385283" y="4965700"/>
            <a:ext cx="387477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mejorar eficiencia</a:t>
            </a:r>
            <a:endParaRPr sz="36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y reciclaje</a:t>
            </a:r>
          </a:p>
        </p:txBody>
      </p:sp>
      <p:sp>
        <p:nvSpPr>
          <p:cNvPr id="182" name="Shape 182"/>
          <p:cNvSpPr/>
          <p:nvPr/>
        </p:nvSpPr>
        <p:spPr>
          <a:xfrm>
            <a:off x="1155111" y="1371600"/>
            <a:ext cx="101594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Ejes de la Iniciativa Europea  sobre Tierras Raras</a:t>
            </a:r>
          </a:p>
        </p:txBody>
      </p:sp>
      <p:sp>
        <p:nvSpPr>
          <p:cNvPr id="183" name="Shape 183"/>
          <p:cNvSpPr/>
          <p:nvPr/>
        </p:nvSpPr>
        <p:spPr>
          <a:xfrm>
            <a:off x="1084712" y="6826250"/>
            <a:ext cx="489524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5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500">
                <a:solidFill>
                  <a:srgbClr val="FFFFFF"/>
                </a:solidFill>
              </a:rPr>
              <a:t>ASEGURAR EL LIBRE ACCESO</a:t>
            </a:r>
          </a:p>
        </p:txBody>
      </p:sp>
      <p:sp>
        <p:nvSpPr>
          <p:cNvPr id="184" name="Shape 184"/>
          <p:cNvSpPr/>
          <p:nvPr/>
        </p:nvSpPr>
        <p:spPr>
          <a:xfrm>
            <a:off x="1021766" y="7258050"/>
            <a:ext cx="575426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5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500">
                <a:solidFill>
                  <a:srgbClr val="FFFFFF"/>
                </a:solidFill>
              </a:rPr>
              <a:t>MEJORAR EFICIENCIA Y RECICLAJE</a:t>
            </a:r>
          </a:p>
        </p:txBody>
      </p:sp>
      <p:sp>
        <p:nvSpPr>
          <p:cNvPr id="185" name="Shape 185"/>
          <p:cNvSpPr/>
          <p:nvPr/>
        </p:nvSpPr>
        <p:spPr>
          <a:xfrm>
            <a:off x="1087238" y="7658100"/>
            <a:ext cx="527119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500"/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500">
                <a:solidFill>
                  <a:srgbClr val="FFFFFF"/>
                </a:solidFill>
              </a:rPr>
              <a:t>DIPLOMACIA DE LOS RECURSOS</a:t>
            </a:r>
          </a:p>
        </p:txBody>
      </p:sp>
      <p:pic>
        <p:nvPicPr>
          <p:cNvPr id="186" name="raras.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763"/>
            <a:ext cx="13004800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12113603" y="209323"/>
            <a:ext cx="3685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8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1"/>
          <p:cNvGrpSpPr/>
          <p:nvPr/>
        </p:nvGrpSpPr>
        <p:grpSpPr>
          <a:xfrm>
            <a:off x="1370421" y="2087141"/>
            <a:ext cx="11171491" cy="6345645"/>
            <a:chOff x="0" y="0"/>
            <a:chExt cx="11171490" cy="6345643"/>
          </a:xfrm>
        </p:grpSpPr>
        <p:pic>
          <p:nvPicPr>
            <p:cNvPr id="189" name="raras.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1171491" cy="63456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0" name="Shape 190"/>
            <p:cNvSpPr/>
            <p:nvPr/>
          </p:nvSpPr>
          <p:spPr>
            <a:xfrm>
              <a:off x="6187952" y="474155"/>
              <a:ext cx="4719775" cy="1100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971817"/>
                  </a:solidFill>
                </a:rPr>
                <a:t>materiales estratégicos </a:t>
              </a:r>
              <a:endParaRPr sz="3600">
                <a:solidFill>
                  <a:srgbClr val="971817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971817"/>
                  </a:solidFill>
                </a:rPr>
                <a:t>amenazados</a:t>
              </a:r>
            </a:p>
          </p:txBody>
        </p:sp>
      </p:grpSp>
      <p:sp>
        <p:nvSpPr>
          <p:cNvPr id="192" name="Shape 192"/>
          <p:cNvSpPr/>
          <p:nvPr/>
        </p:nvSpPr>
        <p:spPr>
          <a:xfrm>
            <a:off x="8969089" y="8509000"/>
            <a:ext cx="3606826" cy="4953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importancia estratégica</a:t>
            </a:r>
          </a:p>
        </p:txBody>
      </p:sp>
      <p:sp>
        <p:nvSpPr>
          <p:cNvPr id="193" name="Shape 193"/>
          <p:cNvSpPr/>
          <p:nvPr/>
        </p:nvSpPr>
        <p:spPr>
          <a:xfrm>
            <a:off x="129522" y="1121926"/>
            <a:ext cx="2854979" cy="889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Riesgo de falta de abastecimiento</a:t>
            </a:r>
          </a:p>
        </p:txBody>
      </p:sp>
      <p:pic>
        <p:nvPicPr>
          <p:cNvPr id="194" name="raras.8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912596" y="130681"/>
            <a:ext cx="4991299" cy="40638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/>
          <p:cNvSpPr/>
          <p:nvPr/>
        </p:nvSpPr>
        <p:spPr>
          <a:xfrm>
            <a:off x="12537211" y="10021"/>
            <a:ext cx="368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9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raras.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394" y="819937"/>
            <a:ext cx="11530012" cy="6994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raras.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12596" y="130681"/>
            <a:ext cx="4991299" cy="40638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12198305" y="10021"/>
            <a:ext cx="62270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10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02" name="Shape 20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203" name="raras.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6067" y="1032569"/>
            <a:ext cx="11696701" cy="7188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raras.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/>
          <p:cNvSpPr/>
          <p:nvPr/>
        </p:nvSpPr>
        <p:spPr>
          <a:xfrm>
            <a:off x="11973264" y="225921"/>
            <a:ext cx="622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11</a:t>
            </a:r>
          </a:p>
        </p:txBody>
      </p:sp>
    </p:spTree>
  </p:cSld>
  <p:clrMapOvr>
    <a:masterClrMapping/>
  </p:clrMapOvr>
  <p:transition spd="med" advClick="1">
    <p:checker dir="horz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08" name="Shape 2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209" name="raras.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350" y="1219001"/>
            <a:ext cx="12484100" cy="613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raras.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294" y="20361"/>
            <a:ext cx="13004801" cy="105882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12042125" y="225921"/>
            <a:ext cx="622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12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14" name="Shape 2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215" name="raras.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150" y="1073150"/>
            <a:ext cx="11112500" cy="760730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hape 216"/>
          <p:cNvSpPr/>
          <p:nvPr/>
        </p:nvSpPr>
        <p:spPr>
          <a:xfrm>
            <a:off x="11615845" y="146089"/>
            <a:ext cx="62270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13</a:t>
            </a:r>
          </a:p>
        </p:txBody>
      </p:sp>
    </p:spTree>
  </p:cSld>
  <p:clrMapOvr>
    <a:masterClrMapping/>
  </p:clrMapOvr>
  <p:transition spd="med" advClick="1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19" name="Shape 2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220" name="tierras-raras_eb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4075" y="1143058"/>
            <a:ext cx="11355936" cy="6935857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hape 221"/>
          <p:cNvSpPr/>
          <p:nvPr/>
        </p:nvSpPr>
        <p:spPr>
          <a:xfrm>
            <a:off x="11271664" y="265229"/>
            <a:ext cx="622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14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3445750" y="3640851"/>
            <a:ext cx="58750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3600"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pedro.garcia.bilbao@urjc.es</a:t>
            </a:r>
          </a:p>
        </p:txBody>
      </p:sp>
      <p:grpSp>
        <p:nvGrpSpPr>
          <p:cNvPr id="226" name="Group 226"/>
          <p:cNvGrpSpPr/>
          <p:nvPr/>
        </p:nvGrpSpPr>
        <p:grpSpPr>
          <a:xfrm>
            <a:off x="8296105" y="7281956"/>
            <a:ext cx="4034042" cy="1764209"/>
            <a:chOff x="0" y="0"/>
            <a:chExt cx="4034041" cy="1764208"/>
          </a:xfrm>
        </p:grpSpPr>
        <p:sp>
          <p:nvSpPr>
            <p:cNvPr id="224" name="Shape 224"/>
            <p:cNvSpPr/>
            <p:nvPr/>
          </p:nvSpPr>
          <p:spPr>
            <a:xfrm>
              <a:off x="0" y="0"/>
              <a:ext cx="4034042" cy="17642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600"/>
              </a:pPr>
            </a:p>
          </p:txBody>
        </p:sp>
        <p:pic>
          <p:nvPicPr>
            <p:cNvPr id="225" name="logoURJC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90331" y="203625"/>
              <a:ext cx="3561752" cy="13569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7" name="raras.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6776" y="434143"/>
            <a:ext cx="10392969" cy="206463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/>
          <p:nvPr/>
        </p:nvSpPr>
        <p:spPr>
          <a:xfrm>
            <a:off x="3993057" y="4991100"/>
            <a:ext cx="501868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Gracias por su atención</a:t>
            </a:r>
          </a:p>
        </p:txBody>
      </p:sp>
      <p:sp>
        <p:nvSpPr>
          <p:cNvPr id="229" name="Shape 229"/>
          <p:cNvSpPr/>
          <p:nvPr/>
        </p:nvSpPr>
        <p:spPr>
          <a:xfrm>
            <a:off x="11907075" y="477032"/>
            <a:ext cx="622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15</a:t>
            </a:r>
          </a:p>
        </p:txBody>
      </p:sp>
    </p:spTree>
  </p:cSld>
  <p:clrMapOvr>
    <a:masterClrMapping/>
  </p:clrMapOvr>
  <p:transition spd="slow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